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notesMasterIdLst>
    <p:notesMasterId r:id="rId19"/>
  </p:notesMasterIdLst>
  <p:sldIdLst>
    <p:sldId id="257" r:id="rId2"/>
    <p:sldId id="258" r:id="rId3"/>
    <p:sldId id="262" r:id="rId4"/>
    <p:sldId id="265" r:id="rId5"/>
    <p:sldId id="268" r:id="rId6"/>
    <p:sldId id="272" r:id="rId7"/>
    <p:sldId id="273" r:id="rId8"/>
    <p:sldId id="274" r:id="rId9"/>
    <p:sldId id="276" r:id="rId10"/>
    <p:sldId id="277" r:id="rId11"/>
    <p:sldId id="278" r:id="rId12"/>
    <p:sldId id="279" r:id="rId13"/>
    <p:sldId id="280" r:id="rId14"/>
    <p:sldId id="282" r:id="rId15"/>
    <p:sldId id="283" r:id="rId16"/>
    <p:sldId id="284" r:id="rId17"/>
    <p:sldId id="287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C79"/>
    <a:srgbClr val="E87F01"/>
    <a:srgbClr val="ABB4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48"/>
    <p:restoredTop sz="95918"/>
  </p:normalViewPr>
  <p:slideViewPr>
    <p:cSldViewPr snapToGrid="0" snapToObjects="1">
      <p:cViewPr varScale="1">
        <p:scale>
          <a:sx n="123" d="100"/>
          <a:sy n="123" d="100"/>
        </p:scale>
        <p:origin x="464" y="17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1A2EB2-53BB-8344-A93F-FC9B5C9269A7}" type="datetimeFigureOut">
              <a:rPr lang="fr-FR" smtClean="0"/>
              <a:t>26/09/2023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310B5E-A57D-1E44-96EE-A418D99545F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110421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D9052B-50FA-EA4F-9748-5B5BEE39A9B7}" type="datetime1">
              <a:rPr lang="fr-FR" smtClean="0"/>
              <a:t>26/09/2023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939C1-24D7-49E9-A58A-7960365209F5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5870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4260" y="462455"/>
            <a:ext cx="10515600" cy="822263"/>
          </a:xfrm>
        </p:spPr>
        <p:txBody>
          <a:bodyPr>
            <a:normAutofit/>
          </a:bodyPr>
          <a:lstStyle>
            <a:lvl1pPr>
              <a:defRPr sz="4400" b="0">
                <a:solidFill>
                  <a:schemeClr val="tx2"/>
                </a:solidFill>
                <a:latin typeface="+mj-lt"/>
                <a:cs typeface="Segoe UI Light" panose="020B0502040204020203" pitchFamily="34" charset="0"/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25936"/>
            <a:ext cx="10515600" cy="4351338"/>
          </a:xfrm>
        </p:spPr>
        <p:txBody>
          <a:bodyPr/>
          <a:lstStyle>
            <a:lvl1pPr>
              <a:defRPr sz="2800" baseline="0">
                <a:solidFill>
                  <a:schemeClr val="tx2"/>
                </a:solidFill>
                <a:latin typeface="+mn-lt"/>
                <a:cs typeface="Segoe UI Semilight" panose="020B0402040204020203" pitchFamily="34" charset="0"/>
              </a:defRPr>
            </a:lvl1pPr>
            <a:lvl2pPr>
              <a:defRPr sz="2400" baseline="0">
                <a:solidFill>
                  <a:schemeClr val="tx2"/>
                </a:solidFill>
                <a:latin typeface="+mn-lt"/>
                <a:cs typeface="Segoe UI Semilight" panose="020B0402040204020203" pitchFamily="34" charset="0"/>
              </a:defRPr>
            </a:lvl2pPr>
            <a:lvl3pPr>
              <a:defRPr sz="2000" baseline="0">
                <a:solidFill>
                  <a:schemeClr val="tx2"/>
                </a:solidFill>
                <a:latin typeface="+mn-lt"/>
                <a:cs typeface="Segoe UI Semilight" panose="020B0402040204020203" pitchFamily="34" charset="0"/>
              </a:defRPr>
            </a:lvl3pPr>
            <a:lvl4pPr>
              <a:defRPr sz="1800" baseline="0">
                <a:solidFill>
                  <a:schemeClr val="tx2"/>
                </a:solidFill>
                <a:latin typeface="+mn-lt"/>
                <a:cs typeface="Segoe UI Semilight" panose="020B0402040204020203" pitchFamily="34" charset="0"/>
              </a:defRPr>
            </a:lvl4pPr>
            <a:lvl5pPr>
              <a:defRPr sz="1400" baseline="0">
                <a:solidFill>
                  <a:schemeClr val="tx2"/>
                </a:solidFill>
                <a:latin typeface="+mn-lt"/>
                <a:cs typeface="Segoe UI Semilight" panose="020B0402040204020203" pitchFamily="34" charset="0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37298-911F-B14F-83F8-20D8B7C2735A}" type="datetime1">
              <a:rPr lang="fr-FR" smtClean="0"/>
              <a:t>26/09/2023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E1560-7126-406C-A531-3A398E8D0EEA}" type="slidenum">
              <a:rPr lang="en-US" smtClean="0"/>
              <a:t>‹N°›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952500" y="1284718"/>
            <a:ext cx="10363200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59919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BF93F-B0B5-A343-8846-F26D926D1798}" type="datetime1">
              <a:rPr lang="fr-FR" smtClean="0"/>
              <a:t>26/09/2023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E1560-7126-406C-A531-3A398E8D0EEA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213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9D9A4A-8651-C64F-96C5-B58585DF84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56EC7D77-8C97-384C-99B8-4464F868B6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AECF9-A38C-B44C-83DD-69867933F635}" type="datetime1">
              <a:rPr lang="fr-FR" smtClean="0"/>
              <a:t>26/09/2023</a:t>
            </a:fld>
            <a:endParaRPr lang="en-US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F48D11D-C0FA-BD40-8BBC-32163376A6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9794A8A-04E1-B648-8486-03CDF6F466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E1560-7126-406C-A531-3A398E8D0EEA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1810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0114316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exte du tit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58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75293150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1452" y="1805094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E6A010-B640-664B-9F6F-7E9620A3C52B}" type="datetime1">
              <a:rPr lang="fr-FR" smtClean="0"/>
              <a:t>26/09/2023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5E1560-7126-406C-A531-3A398E8D0EEA}" type="slidenum">
              <a:rPr lang="en-US" smtClean="0"/>
              <a:t>‹N°›</a:t>
            </a:fld>
            <a:endParaRPr lang="en-US"/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1CAB6C44-BDFC-4A4B-B085-F2DDDFF4738C}"/>
              </a:ext>
            </a:extLst>
          </p:cNvPr>
          <p:cNvGrpSpPr/>
          <p:nvPr/>
        </p:nvGrpSpPr>
        <p:grpSpPr>
          <a:xfrm rot="5400000">
            <a:off x="-3017248" y="3303853"/>
            <a:ext cx="6721477" cy="250292"/>
            <a:chOff x="1771818" y="4372578"/>
            <a:chExt cx="9049242" cy="776528"/>
          </a:xfrm>
        </p:grpSpPr>
        <p:sp>
          <p:nvSpPr>
            <p:cNvPr id="11" name="Forme libre 10">
              <a:extLst>
                <a:ext uri="{FF2B5EF4-FFF2-40B4-BE49-F238E27FC236}">
                  <a16:creationId xmlns:a16="http://schemas.microsoft.com/office/drawing/2014/main" id="{9E5CAC37-C0FF-2D4E-8AA4-BBE20CD44E83}"/>
                </a:ext>
              </a:extLst>
            </p:cNvPr>
            <p:cNvSpPr/>
            <p:nvPr/>
          </p:nvSpPr>
          <p:spPr>
            <a:xfrm>
              <a:off x="1771818" y="4394761"/>
              <a:ext cx="3231872" cy="732161"/>
            </a:xfrm>
            <a:custGeom>
              <a:avLst/>
              <a:gdLst>
                <a:gd name="connsiteX0" fmla="*/ 0 w 3231872"/>
                <a:gd name="connsiteY0" fmla="*/ 0 h 732161"/>
                <a:gd name="connsiteX1" fmla="*/ 2865792 w 3231872"/>
                <a:gd name="connsiteY1" fmla="*/ 0 h 732161"/>
                <a:gd name="connsiteX2" fmla="*/ 3231872 w 3231872"/>
                <a:gd name="connsiteY2" fmla="*/ 366081 h 732161"/>
                <a:gd name="connsiteX3" fmla="*/ 2865792 w 3231872"/>
                <a:gd name="connsiteY3" fmla="*/ 732161 h 732161"/>
                <a:gd name="connsiteX4" fmla="*/ 0 w 3231872"/>
                <a:gd name="connsiteY4" fmla="*/ 732161 h 732161"/>
                <a:gd name="connsiteX5" fmla="*/ 366081 w 3231872"/>
                <a:gd name="connsiteY5" fmla="*/ 366081 h 732161"/>
                <a:gd name="connsiteX6" fmla="*/ 0 w 3231872"/>
                <a:gd name="connsiteY6" fmla="*/ 0 h 732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231872" h="732161">
                  <a:moveTo>
                    <a:pt x="0" y="0"/>
                  </a:moveTo>
                  <a:lnTo>
                    <a:pt x="2865792" y="0"/>
                  </a:lnTo>
                  <a:lnTo>
                    <a:pt x="3231872" y="366081"/>
                  </a:lnTo>
                  <a:lnTo>
                    <a:pt x="2865792" y="732161"/>
                  </a:lnTo>
                  <a:lnTo>
                    <a:pt x="0" y="732161"/>
                  </a:lnTo>
                  <a:lnTo>
                    <a:pt x="366081" y="36608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87F0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42103" tIns="58674" rIns="424754" bIns="58674" numCol="1" spcCol="1270" anchor="ctr" anchorCtr="0">
              <a:noAutofit/>
            </a:bodyPr>
            <a:lstStyle/>
            <a:p>
              <a:pPr marL="0" lvl="0" indent="0"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fr-FR" sz="4400" kern="1200" dirty="0"/>
            </a:p>
          </p:txBody>
        </p:sp>
        <p:sp>
          <p:nvSpPr>
            <p:cNvPr id="12" name="Forme libre 11">
              <a:extLst>
                <a:ext uri="{FF2B5EF4-FFF2-40B4-BE49-F238E27FC236}">
                  <a16:creationId xmlns:a16="http://schemas.microsoft.com/office/drawing/2014/main" id="{BA249F9F-6619-B347-92EB-26052D85D800}"/>
                </a:ext>
              </a:extLst>
            </p:cNvPr>
            <p:cNvSpPr/>
            <p:nvPr/>
          </p:nvSpPr>
          <p:spPr>
            <a:xfrm>
              <a:off x="4680503" y="4405860"/>
              <a:ext cx="3231872" cy="709964"/>
            </a:xfrm>
            <a:custGeom>
              <a:avLst/>
              <a:gdLst>
                <a:gd name="connsiteX0" fmla="*/ 0 w 3231872"/>
                <a:gd name="connsiteY0" fmla="*/ 0 h 709964"/>
                <a:gd name="connsiteX1" fmla="*/ 2876890 w 3231872"/>
                <a:gd name="connsiteY1" fmla="*/ 0 h 709964"/>
                <a:gd name="connsiteX2" fmla="*/ 3231872 w 3231872"/>
                <a:gd name="connsiteY2" fmla="*/ 354982 h 709964"/>
                <a:gd name="connsiteX3" fmla="*/ 2876890 w 3231872"/>
                <a:gd name="connsiteY3" fmla="*/ 709964 h 709964"/>
                <a:gd name="connsiteX4" fmla="*/ 0 w 3231872"/>
                <a:gd name="connsiteY4" fmla="*/ 709964 h 709964"/>
                <a:gd name="connsiteX5" fmla="*/ 354982 w 3231872"/>
                <a:gd name="connsiteY5" fmla="*/ 354982 h 709964"/>
                <a:gd name="connsiteX6" fmla="*/ 0 w 3231872"/>
                <a:gd name="connsiteY6" fmla="*/ 0 h 709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231872" h="709964">
                  <a:moveTo>
                    <a:pt x="0" y="0"/>
                  </a:moveTo>
                  <a:lnTo>
                    <a:pt x="2876890" y="0"/>
                  </a:lnTo>
                  <a:lnTo>
                    <a:pt x="3231872" y="354982"/>
                  </a:lnTo>
                  <a:lnTo>
                    <a:pt x="2876890" y="709964"/>
                  </a:lnTo>
                  <a:lnTo>
                    <a:pt x="0" y="709964"/>
                  </a:lnTo>
                  <a:lnTo>
                    <a:pt x="354982" y="35498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BB4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23003" tIns="56007" rIns="410989" bIns="56007" numCol="1" spcCol="1270" anchor="ctr" anchorCtr="0">
              <a:noAutofit/>
            </a:bodyPr>
            <a:lstStyle/>
            <a:p>
              <a:pPr marL="0" lvl="0" indent="0" algn="ctr" defTabSz="1866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fr-FR" sz="4200" kern="1200" dirty="0"/>
            </a:p>
          </p:txBody>
        </p:sp>
        <p:sp>
          <p:nvSpPr>
            <p:cNvPr id="13" name="Forme libre 12">
              <a:extLst>
                <a:ext uri="{FF2B5EF4-FFF2-40B4-BE49-F238E27FC236}">
                  <a16:creationId xmlns:a16="http://schemas.microsoft.com/office/drawing/2014/main" id="{951B4EE2-A283-1F4F-B735-5394B462A947}"/>
                </a:ext>
              </a:extLst>
            </p:cNvPr>
            <p:cNvSpPr/>
            <p:nvPr/>
          </p:nvSpPr>
          <p:spPr>
            <a:xfrm>
              <a:off x="7589188" y="4372578"/>
              <a:ext cx="3231872" cy="776528"/>
            </a:xfrm>
            <a:custGeom>
              <a:avLst/>
              <a:gdLst>
                <a:gd name="connsiteX0" fmla="*/ 0 w 3231872"/>
                <a:gd name="connsiteY0" fmla="*/ 0 h 776528"/>
                <a:gd name="connsiteX1" fmla="*/ 2843608 w 3231872"/>
                <a:gd name="connsiteY1" fmla="*/ 0 h 776528"/>
                <a:gd name="connsiteX2" fmla="*/ 3231872 w 3231872"/>
                <a:gd name="connsiteY2" fmla="*/ 388264 h 776528"/>
                <a:gd name="connsiteX3" fmla="*/ 2843608 w 3231872"/>
                <a:gd name="connsiteY3" fmla="*/ 776528 h 776528"/>
                <a:gd name="connsiteX4" fmla="*/ 0 w 3231872"/>
                <a:gd name="connsiteY4" fmla="*/ 776528 h 776528"/>
                <a:gd name="connsiteX5" fmla="*/ 388264 w 3231872"/>
                <a:gd name="connsiteY5" fmla="*/ 388264 h 776528"/>
                <a:gd name="connsiteX6" fmla="*/ 0 w 3231872"/>
                <a:gd name="connsiteY6" fmla="*/ 0 h 776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231872" h="776528">
                  <a:moveTo>
                    <a:pt x="0" y="0"/>
                  </a:moveTo>
                  <a:lnTo>
                    <a:pt x="2843608" y="0"/>
                  </a:lnTo>
                  <a:lnTo>
                    <a:pt x="3231872" y="388264"/>
                  </a:lnTo>
                  <a:lnTo>
                    <a:pt x="2843608" y="776528"/>
                  </a:lnTo>
                  <a:lnTo>
                    <a:pt x="0" y="776528"/>
                  </a:lnTo>
                  <a:lnTo>
                    <a:pt x="388264" y="3882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C79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72287" tIns="61341" rIns="449605" bIns="61341" numCol="1" spcCol="1270" anchor="ctr" anchorCtr="0">
              <a:noAutofit/>
            </a:bodyPr>
            <a:lstStyle/>
            <a:p>
              <a:pPr marL="0" lvl="0" indent="0" algn="ctr" defTabSz="2044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fr-FR" sz="46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2779199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78" r:id="rId2"/>
    <p:sldLayoutId id="2147483680" r:id="rId3"/>
    <p:sldLayoutId id="2147483681" r:id="rId4"/>
    <p:sldLayoutId id="2147483682" r:id="rId5"/>
    <p:sldLayoutId id="2147483683" r:id="rId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Image 7" descr="Image 7"/>
          <p:cNvPicPr>
            <a:picLocks noChangeAspect="1"/>
          </p:cNvPicPr>
          <p:nvPr/>
        </p:nvPicPr>
        <p:blipFill rotWithShape="1">
          <a:blip r:embed="rId2" cstate="print"/>
          <a:srcRect l="20882" t="4248" r="14249"/>
          <a:stretch/>
        </p:blipFill>
        <p:spPr>
          <a:xfrm>
            <a:off x="817575" y="460741"/>
            <a:ext cx="2047461" cy="2058924"/>
          </a:xfrm>
          <a:prstGeom prst="rect">
            <a:avLst/>
          </a:prstGeom>
          <a:ln w="12700">
            <a:miter lim="400000"/>
          </a:ln>
        </p:spPr>
      </p:pic>
      <p:sp>
        <p:nvSpPr>
          <p:cNvPr id="96" name="LES RENDEZ-VOUS…"/>
          <p:cNvSpPr txBox="1">
            <a:spLocks noGrp="1"/>
          </p:cNvSpPr>
          <p:nvPr>
            <p:ph type="ctrTitle"/>
          </p:nvPr>
        </p:nvSpPr>
        <p:spPr>
          <a:xfrm>
            <a:off x="2482349" y="460741"/>
            <a:ext cx="7991355" cy="2958122"/>
          </a:xfrm>
          <a:prstGeom prst="rect">
            <a:avLst/>
          </a:prstGeom>
        </p:spPr>
        <p:txBody>
          <a:bodyPr anchor="ctr"/>
          <a:lstStyle/>
          <a:p>
            <a:pPr>
              <a:defRPr sz="5500" b="1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LES RENDEZ-VOUS </a:t>
            </a:r>
          </a:p>
          <a:p>
            <a:pPr>
              <a:defRPr sz="5500" b="1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« ÂGE’ILITÉ »</a:t>
            </a:r>
          </a:p>
        </p:txBody>
      </p:sp>
      <p:pic>
        <p:nvPicPr>
          <p:cNvPr id="97" name="Image 4" descr="Image 4"/>
          <p:cNvPicPr>
            <a:picLocks noChangeAspect="1"/>
          </p:cNvPicPr>
          <p:nvPr/>
        </p:nvPicPr>
        <p:blipFill>
          <a:blip r:embed="rId3" cstate="print"/>
          <a:srcRect t="64" r="27162"/>
          <a:stretch>
            <a:fillRect/>
          </a:stretch>
        </p:blipFill>
        <p:spPr>
          <a:xfrm>
            <a:off x="2473104" y="3200846"/>
            <a:ext cx="2898250" cy="2633811"/>
          </a:xfrm>
          <a:prstGeom prst="rect">
            <a:avLst/>
          </a:prstGeom>
          <a:ln w="12700">
            <a:miter lim="400000"/>
          </a:ln>
        </p:spPr>
      </p:pic>
      <p:pic>
        <p:nvPicPr>
          <p:cNvPr id="99" name="Image 5" descr="Image 5"/>
          <p:cNvPicPr>
            <a:picLocks noChangeAspect="1"/>
          </p:cNvPicPr>
          <p:nvPr/>
        </p:nvPicPr>
        <p:blipFill>
          <a:blip r:embed="rId4" cstate="print"/>
          <a:srcRect t="2879" r="10086"/>
          <a:stretch>
            <a:fillRect/>
          </a:stretch>
        </p:blipFill>
        <p:spPr>
          <a:xfrm>
            <a:off x="7234889" y="3241124"/>
            <a:ext cx="3601563" cy="2593533"/>
          </a:xfrm>
          <a:prstGeom prst="rect">
            <a:avLst/>
          </a:prstGeom>
          <a:ln w="12700">
            <a:miter lim="400000"/>
          </a:ln>
        </p:spPr>
      </p:pic>
      <p:sp>
        <p:nvSpPr>
          <p:cNvPr id="100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14760"/>
            <a:ext cx="258624" cy="2483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888888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5pPr>
            <a:lvl6pPr marL="0" marR="0" indent="22860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6pPr>
            <a:lvl7pPr marL="0" marR="0" indent="2743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7pPr>
            <a:lvl8pPr marL="0" marR="0" indent="3200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8pPr>
            <a:lvl9pPr marL="0" marR="0" indent="3657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86CB4B4D-7CA3-9044-876B-883B54F8677D}" type="slidenum">
              <a:rPr lang="fr-FR" smtClean="0"/>
              <a:pPr/>
              <a:t>1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" grpId="0" animBg="1" advAuto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ATELIER 3: sensibilité plantaire"/>
          <p:cNvSpPr txBox="1">
            <a:spLocks noGrp="1"/>
          </p:cNvSpPr>
          <p:nvPr>
            <p:ph type="title" idx="4294967295"/>
          </p:nvPr>
        </p:nvSpPr>
        <p:spPr>
          <a:xfrm>
            <a:off x="1594331" y="164167"/>
            <a:ext cx="9155503" cy="1648051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3900" b="1" u="sng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4400" u="none" dirty="0"/>
              <a:t>ATELIER N°3: </a:t>
            </a:r>
            <a:r>
              <a:rPr lang="fr-FR" sz="4400" u="none" dirty="0"/>
              <a:t>la </a:t>
            </a:r>
            <a:r>
              <a:rPr sz="4400" u="none" dirty="0" err="1"/>
              <a:t>sensibilité</a:t>
            </a:r>
            <a:r>
              <a:rPr sz="4400" u="none" dirty="0"/>
              <a:t> </a:t>
            </a:r>
            <a:r>
              <a:rPr sz="4400" u="none" dirty="0" err="1"/>
              <a:t>plantaire</a:t>
            </a:r>
            <a:endParaRPr sz="4400" u="none" dirty="0"/>
          </a:p>
        </p:txBody>
      </p:sp>
      <p:pic>
        <p:nvPicPr>
          <p:cNvPr id="275" name="Image 4" descr="Imag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42166" y="1555396"/>
            <a:ext cx="2523331" cy="1648051"/>
          </a:xfrm>
          <a:prstGeom prst="rect">
            <a:avLst/>
          </a:prstGeom>
          <a:ln w="12700">
            <a:miter lim="400000"/>
          </a:ln>
        </p:spPr>
      </p:pic>
      <p:pic>
        <p:nvPicPr>
          <p:cNvPr id="277" name="Picture 3" descr="Pictur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653000" y="1555396"/>
            <a:ext cx="3265371" cy="2179719"/>
          </a:xfrm>
          <a:prstGeom prst="rect">
            <a:avLst/>
          </a:prstGeom>
          <a:ln w="12700">
            <a:miter lim="400000"/>
          </a:ln>
        </p:spPr>
      </p:pic>
      <p:pic>
        <p:nvPicPr>
          <p:cNvPr id="278" name="Picture 5" descr="Picture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51160" y="3735115"/>
            <a:ext cx="3926945" cy="2621335"/>
          </a:xfrm>
          <a:prstGeom prst="rect">
            <a:avLst/>
          </a:prstGeom>
          <a:ln w="12700">
            <a:miter lim="400000"/>
          </a:ln>
        </p:spPr>
      </p:pic>
      <p:pic>
        <p:nvPicPr>
          <p:cNvPr id="279" name="Picture 4" descr="Picture 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0057765">
            <a:off x="1157127" y="4021928"/>
            <a:ext cx="3225355" cy="2153007"/>
          </a:xfrm>
          <a:prstGeom prst="rect">
            <a:avLst/>
          </a:prstGeom>
          <a:ln w="12700">
            <a:miter lim="400000"/>
          </a:ln>
        </p:spPr>
      </p:pic>
      <p:sp>
        <p:nvSpPr>
          <p:cNvPr id="280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11575074" y="6414760"/>
            <a:ext cx="258624" cy="24830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10</a:t>
            </a:fld>
            <a:endParaRPr/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ATELIER 4: les relevés et transferts"/>
          <p:cNvSpPr txBox="1">
            <a:spLocks noGrp="1"/>
          </p:cNvSpPr>
          <p:nvPr>
            <p:ph type="title" idx="4294967295"/>
          </p:nvPr>
        </p:nvSpPr>
        <p:spPr>
          <a:xfrm>
            <a:off x="633065" y="566960"/>
            <a:ext cx="11473544" cy="809626"/>
          </a:xfrm>
          <a:prstGeom prst="rect">
            <a:avLst/>
          </a:prstGeom>
        </p:spPr>
        <p:txBody>
          <a:bodyPr/>
          <a:lstStyle>
            <a:lvl1pPr algn="ctr">
              <a:defRPr b="1" u="sng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u="none" dirty="0"/>
              <a:t>ATELIER N°4: le </a:t>
            </a:r>
            <a:r>
              <a:rPr u="none" dirty="0" err="1"/>
              <a:t>relever</a:t>
            </a:r>
            <a:r>
              <a:rPr u="none" dirty="0"/>
              <a:t> et les </a:t>
            </a:r>
            <a:r>
              <a:rPr u="none" dirty="0" err="1"/>
              <a:t>transferts</a:t>
            </a:r>
            <a:endParaRPr u="none" dirty="0"/>
          </a:p>
        </p:txBody>
      </p:sp>
      <p:pic>
        <p:nvPicPr>
          <p:cNvPr id="285" name="Image 2" descr="Image 2"/>
          <p:cNvPicPr>
            <a:picLocks noChangeAspect="1"/>
          </p:cNvPicPr>
          <p:nvPr/>
        </p:nvPicPr>
        <p:blipFill>
          <a:blip r:embed="rId2" cstate="print"/>
          <a:srcRect t="28164" r="58025" b="4012"/>
          <a:stretch>
            <a:fillRect/>
          </a:stretch>
        </p:blipFill>
        <p:spPr>
          <a:xfrm>
            <a:off x="7060610" y="1712210"/>
            <a:ext cx="3225076" cy="4531531"/>
          </a:xfrm>
          <a:prstGeom prst="rect">
            <a:avLst/>
          </a:prstGeom>
          <a:ln w="12700">
            <a:miter lim="400000"/>
          </a:ln>
        </p:spPr>
      </p:pic>
      <p:pic>
        <p:nvPicPr>
          <p:cNvPr id="286" name="Image 3" descr="Imag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52500" y="2263475"/>
            <a:ext cx="5143500" cy="3429001"/>
          </a:xfrm>
          <a:prstGeom prst="rect">
            <a:avLst/>
          </a:prstGeom>
          <a:ln w="12700">
            <a:miter lim="400000"/>
          </a:ln>
        </p:spPr>
      </p:pic>
      <p:sp>
        <p:nvSpPr>
          <p:cNvPr id="287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11641489" y="6414760"/>
            <a:ext cx="258625" cy="24830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11</a:t>
            </a:fld>
            <a:endParaRPr/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ATELIER 5: Coordination et…"/>
          <p:cNvSpPr txBox="1">
            <a:spLocks noGrp="1"/>
          </p:cNvSpPr>
          <p:nvPr>
            <p:ph type="title" idx="4294967295"/>
          </p:nvPr>
        </p:nvSpPr>
        <p:spPr>
          <a:xfrm>
            <a:off x="534572" y="194936"/>
            <a:ext cx="11317382" cy="2757814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/>
            <a:r>
              <a:rPr lang="fr-FR" b="1" dirty="0">
                <a:solidFill>
                  <a:srgbClr val="003C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ATELIER N°5: </a:t>
            </a:r>
            <a:br>
              <a:rPr lang="fr-FR" b="1" dirty="0">
                <a:solidFill>
                  <a:srgbClr val="003C79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b="1" dirty="0">
                <a:solidFill>
                  <a:srgbClr val="003C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Vestibulaire et activités double tâche</a:t>
            </a:r>
            <a:br>
              <a:rPr lang="fr-FR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dirty="0"/>
          </a:p>
        </p:txBody>
      </p:sp>
      <p:pic>
        <p:nvPicPr>
          <p:cNvPr id="292" name="Image 6" descr="Image 6"/>
          <p:cNvPicPr>
            <a:picLocks noChangeAspect="1"/>
          </p:cNvPicPr>
          <p:nvPr/>
        </p:nvPicPr>
        <p:blipFill>
          <a:blip r:embed="rId2" cstate="print"/>
          <a:srcRect l="966" t="48008" r="64580" b="1990"/>
          <a:stretch>
            <a:fillRect/>
          </a:stretch>
        </p:blipFill>
        <p:spPr>
          <a:xfrm>
            <a:off x="4154203" y="1903550"/>
            <a:ext cx="4078120" cy="4408715"/>
          </a:xfrm>
          <a:prstGeom prst="rect">
            <a:avLst/>
          </a:prstGeom>
          <a:ln w="12700">
            <a:miter lim="400000"/>
          </a:ln>
        </p:spPr>
      </p:pic>
      <p:sp>
        <p:nvSpPr>
          <p:cNvPr id="293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11537122" y="6414760"/>
            <a:ext cx="258624" cy="24830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12</a:t>
            </a:fld>
            <a:endParaRPr/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ATELIER 6: livret des exercices et conseils sur l’environnement et l’hygiène de vie"/>
          <p:cNvSpPr txBox="1">
            <a:spLocks noGrp="1"/>
          </p:cNvSpPr>
          <p:nvPr>
            <p:ph type="title" idx="4294967295"/>
          </p:nvPr>
        </p:nvSpPr>
        <p:spPr>
          <a:xfrm>
            <a:off x="730571" y="-141245"/>
            <a:ext cx="11033101" cy="2205039"/>
          </a:xfrm>
          <a:prstGeom prst="rect">
            <a:avLst/>
          </a:prstGeom>
        </p:spPr>
        <p:txBody>
          <a:bodyPr/>
          <a:lstStyle>
            <a:lvl1pPr algn="ctr">
              <a:defRPr b="1" u="sng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u="none" dirty="0"/>
              <a:t>ATELIER N°6: </a:t>
            </a:r>
            <a:r>
              <a:rPr u="none" dirty="0" err="1"/>
              <a:t>livret</a:t>
            </a:r>
            <a:r>
              <a:rPr u="none" dirty="0"/>
              <a:t> des </a:t>
            </a:r>
            <a:r>
              <a:rPr u="none" dirty="0" err="1"/>
              <a:t>exercices</a:t>
            </a:r>
            <a:endParaRPr u="none" dirty="0"/>
          </a:p>
        </p:txBody>
      </p:sp>
      <p:pic>
        <p:nvPicPr>
          <p:cNvPr id="298" name="Image 3" descr="Image 3"/>
          <p:cNvPicPr>
            <a:picLocks noChangeAspect="1"/>
          </p:cNvPicPr>
          <p:nvPr/>
        </p:nvPicPr>
        <p:blipFill>
          <a:blip r:embed="rId2" cstate="print"/>
          <a:srcRect t="3602" b="3601"/>
          <a:stretch>
            <a:fillRect/>
          </a:stretch>
        </p:blipFill>
        <p:spPr>
          <a:xfrm>
            <a:off x="6495732" y="1779813"/>
            <a:ext cx="3663813" cy="4380120"/>
          </a:xfrm>
          <a:prstGeom prst="rect">
            <a:avLst/>
          </a:prstGeom>
          <a:ln w="12700">
            <a:miter lim="400000"/>
          </a:ln>
        </p:spPr>
      </p:pic>
      <p:pic>
        <p:nvPicPr>
          <p:cNvPr id="299" name="Image 3" descr="Imag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70622" y="1823751"/>
            <a:ext cx="3215769" cy="4555672"/>
          </a:xfrm>
          <a:prstGeom prst="rect">
            <a:avLst/>
          </a:prstGeom>
          <a:ln w="12700">
            <a:solidFill>
              <a:srgbClr val="DDDDDD"/>
            </a:solidFill>
            <a:miter lim="400000"/>
          </a:ln>
        </p:spPr>
      </p:pic>
      <p:sp>
        <p:nvSpPr>
          <p:cNvPr id="300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11537122" y="6414760"/>
            <a:ext cx="258624" cy="24830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13</a:t>
            </a:fld>
            <a:endParaRPr/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ATELIER 7: jeu de mémoire…"/>
          <p:cNvSpPr txBox="1">
            <a:spLocks noGrp="1"/>
          </p:cNvSpPr>
          <p:nvPr>
            <p:ph type="title" idx="4294967295"/>
          </p:nvPr>
        </p:nvSpPr>
        <p:spPr>
          <a:xfrm>
            <a:off x="146956" y="377201"/>
            <a:ext cx="11898088" cy="1281113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fr-FR" b="1" dirty="0">
                <a:solidFill>
                  <a:srgbClr val="003C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ATELIER N°7: </a:t>
            </a:r>
            <a:br>
              <a:rPr lang="fr-FR" b="1" dirty="0">
                <a:solidFill>
                  <a:srgbClr val="003C79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b="1" dirty="0">
                <a:solidFill>
                  <a:srgbClr val="003C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Mémoire et coordination</a:t>
            </a:r>
          </a:p>
        </p:txBody>
      </p:sp>
      <p:sp>
        <p:nvSpPr>
          <p:cNvPr id="315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11518146" y="6414760"/>
            <a:ext cx="258625" cy="24830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14</a:t>
            </a:fld>
            <a:endParaRPr/>
          </a:p>
        </p:txBody>
      </p:sp>
      <p:pic>
        <p:nvPicPr>
          <p:cNvPr id="317" name="Fotolia_157444073_M.jpg" descr="Fotolia_157444073_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91896" y="2306565"/>
            <a:ext cx="5664198" cy="377501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Espace réservé du pied de page 1"/>
          <p:cNvSpPr txBox="1"/>
          <p:nvPr/>
        </p:nvSpPr>
        <p:spPr>
          <a:xfrm>
            <a:off x="4084320" y="6414760"/>
            <a:ext cx="4023360" cy="2483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solidFill>
                  <a:srgbClr val="888888"/>
                </a:solidFill>
              </a:defRPr>
            </a:lvl1pPr>
          </a:lstStyle>
          <a:p>
            <a:r>
              <a:t>Kiné Prévention Auvergne Rhône Alpes </a:t>
            </a:r>
          </a:p>
        </p:txBody>
      </p:sp>
      <p:sp>
        <p:nvSpPr>
          <p:cNvPr id="320" name="ATELIER 8: Bilan final, parcours test et révision des exercices"/>
          <p:cNvSpPr txBox="1">
            <a:spLocks noGrp="1"/>
          </p:cNvSpPr>
          <p:nvPr>
            <p:ph type="title" idx="4294967295"/>
          </p:nvPr>
        </p:nvSpPr>
        <p:spPr>
          <a:xfrm>
            <a:off x="266700" y="194935"/>
            <a:ext cx="11491095" cy="1750852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3900" b="1" u="sng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4400" u="none" dirty="0"/>
              <a:t>ATELIER N°8: </a:t>
            </a:r>
            <a:r>
              <a:rPr sz="4400" u="none" dirty="0" err="1"/>
              <a:t>Bilan</a:t>
            </a:r>
            <a:r>
              <a:rPr sz="4400" u="none" dirty="0"/>
              <a:t> final, </a:t>
            </a:r>
            <a:r>
              <a:rPr sz="4400" u="none" dirty="0" err="1"/>
              <a:t>parcours</a:t>
            </a:r>
            <a:r>
              <a:rPr sz="4400" u="none" dirty="0"/>
              <a:t> test et </a:t>
            </a:r>
            <a:r>
              <a:rPr sz="4400" u="none" dirty="0" err="1"/>
              <a:t>révision</a:t>
            </a:r>
            <a:r>
              <a:rPr sz="4400" u="none" dirty="0"/>
              <a:t> des </a:t>
            </a:r>
            <a:r>
              <a:rPr sz="4400" u="none" dirty="0" err="1"/>
              <a:t>exercices</a:t>
            </a:r>
            <a:endParaRPr sz="4400" u="none" dirty="0"/>
          </a:p>
        </p:txBody>
      </p:sp>
      <p:pic>
        <p:nvPicPr>
          <p:cNvPr id="322" name="Image 6" descr="Image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09266" y="1891935"/>
            <a:ext cx="7573468" cy="4745469"/>
          </a:xfrm>
          <a:prstGeom prst="rect">
            <a:avLst/>
          </a:prstGeom>
          <a:ln w="12700">
            <a:miter lim="400000"/>
          </a:ln>
        </p:spPr>
      </p:pic>
      <p:sp>
        <p:nvSpPr>
          <p:cNvPr id="323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11499171" y="6414760"/>
            <a:ext cx="258624" cy="24830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15</a:t>
            </a:fld>
            <a:endParaRPr/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EVALUATION PAR LES PARTICIPANTS"/>
          <p:cNvSpPr txBox="1">
            <a:spLocks noGrp="1"/>
          </p:cNvSpPr>
          <p:nvPr>
            <p:ph type="title"/>
          </p:nvPr>
        </p:nvSpPr>
        <p:spPr>
          <a:xfrm>
            <a:off x="1115853" y="614622"/>
            <a:ext cx="9960294" cy="928121"/>
          </a:xfrm>
          <a:prstGeom prst="rect">
            <a:avLst/>
          </a:prstGeom>
        </p:spPr>
        <p:txBody>
          <a:bodyPr/>
          <a:lstStyle>
            <a:lvl1pPr algn="ctr">
              <a:defRPr sz="3900" b="1" u="sng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u="none" dirty="0"/>
              <a:t>EVALUATION PAR LES PARTICIPANTS</a:t>
            </a:r>
          </a:p>
        </p:txBody>
      </p:sp>
      <p:sp>
        <p:nvSpPr>
          <p:cNvPr id="327" name="Espace réservé du texte 5"/>
          <p:cNvSpPr txBox="1">
            <a:spLocks noGrp="1"/>
          </p:cNvSpPr>
          <p:nvPr>
            <p:ph type="body" idx="1"/>
          </p:nvPr>
        </p:nvSpPr>
        <p:spPr>
          <a:xfrm>
            <a:off x="983442" y="1772417"/>
            <a:ext cx="10883570" cy="3777625"/>
          </a:xfrm>
          <a:prstGeom prst="rect">
            <a:avLst/>
          </a:prstGeom>
        </p:spPr>
        <p:txBody>
          <a:bodyPr/>
          <a:lstStyle/>
          <a:p>
            <a:pPr marL="246888" indent="-246888" defTabSz="329184">
              <a:spcBef>
                <a:spcPts val="700"/>
              </a:spcBef>
              <a:buSzTx/>
              <a:buNone/>
              <a:defRPr sz="1700"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	</a:t>
            </a:r>
            <a:r>
              <a:rPr sz="2800" dirty="0"/>
              <a:t>83% des participants </a:t>
            </a:r>
            <a:r>
              <a:rPr sz="2800" dirty="0" err="1"/>
              <a:t>conseillent</a:t>
            </a:r>
            <a:r>
              <a:rPr sz="2800" dirty="0"/>
              <a:t> les ateliers </a:t>
            </a:r>
            <a:r>
              <a:rPr sz="2800" dirty="0" err="1"/>
              <a:t>à</a:t>
            </a:r>
            <a:r>
              <a:rPr sz="2800" dirty="0"/>
              <a:t> </a:t>
            </a:r>
            <a:r>
              <a:rPr sz="2800" dirty="0" err="1"/>
              <a:t>leur</a:t>
            </a:r>
            <a:r>
              <a:rPr sz="2800" dirty="0"/>
              <a:t> entourage.</a:t>
            </a:r>
          </a:p>
          <a:p>
            <a:pPr marL="246888" indent="-246888" defTabSz="329184">
              <a:spcBef>
                <a:spcPts val="700"/>
              </a:spcBef>
              <a:buSzTx/>
              <a:buNone/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	90% </a:t>
            </a:r>
            <a:r>
              <a:rPr dirty="0" err="1"/>
              <a:t>sont</a:t>
            </a:r>
            <a:r>
              <a:rPr dirty="0"/>
              <a:t> </a:t>
            </a:r>
            <a:r>
              <a:rPr dirty="0" err="1"/>
              <a:t>très</a:t>
            </a:r>
            <a:r>
              <a:rPr dirty="0"/>
              <a:t> </a:t>
            </a:r>
            <a:r>
              <a:rPr dirty="0" err="1"/>
              <a:t>satisfaits</a:t>
            </a:r>
            <a:r>
              <a:rPr dirty="0"/>
              <a:t>.</a:t>
            </a:r>
          </a:p>
          <a:p>
            <a:pPr marL="246888" indent="-246888" defTabSz="329184">
              <a:spcBef>
                <a:spcPts val="700"/>
              </a:spcBef>
              <a:buSzTx/>
              <a:buNone/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	67% </a:t>
            </a:r>
            <a:r>
              <a:rPr dirty="0" err="1"/>
              <a:t>disent</a:t>
            </a:r>
            <a:r>
              <a:rPr dirty="0"/>
              <a:t> </a:t>
            </a:r>
            <a:r>
              <a:rPr dirty="0" err="1"/>
              <a:t>avoir</a:t>
            </a:r>
            <a:r>
              <a:rPr dirty="0"/>
              <a:t> plus </a:t>
            </a:r>
            <a:r>
              <a:rPr dirty="0" err="1"/>
              <a:t>d’aisance</a:t>
            </a:r>
            <a:r>
              <a:rPr dirty="0"/>
              <a:t>.</a:t>
            </a:r>
          </a:p>
          <a:p>
            <a:pPr marL="246888" indent="-246888" defTabSz="329184">
              <a:spcBef>
                <a:spcPts val="700"/>
              </a:spcBef>
              <a:buSzTx/>
              <a:buNone/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	74% </a:t>
            </a:r>
            <a:r>
              <a:rPr dirty="0" err="1"/>
              <a:t>disent</a:t>
            </a:r>
            <a:r>
              <a:rPr dirty="0"/>
              <a:t> </a:t>
            </a:r>
            <a:r>
              <a:rPr dirty="0" err="1"/>
              <a:t>avoir</a:t>
            </a:r>
            <a:r>
              <a:rPr dirty="0"/>
              <a:t> plus </a:t>
            </a:r>
            <a:r>
              <a:rPr dirty="0" err="1"/>
              <a:t>d’équilibre</a:t>
            </a:r>
            <a:r>
              <a:rPr dirty="0"/>
              <a:t>  (chiffres </a:t>
            </a:r>
            <a:r>
              <a:rPr dirty="0" err="1"/>
              <a:t>donnés</a:t>
            </a:r>
            <a:r>
              <a:rPr dirty="0"/>
              <a:t> par </a:t>
            </a:r>
            <a:r>
              <a:rPr dirty="0" err="1"/>
              <a:t>l’INSERM</a:t>
            </a:r>
            <a:r>
              <a:rPr dirty="0"/>
              <a:t>)</a:t>
            </a:r>
          </a:p>
          <a:p>
            <a:pPr marL="246888" indent="-246888" defTabSz="329184">
              <a:spcBef>
                <a:spcPts val="700"/>
              </a:spcBef>
              <a:buSzTx/>
              <a:buNone/>
              <a:defRPr sz="1700">
                <a:latin typeface="Arial"/>
                <a:ea typeface="Arial"/>
                <a:cs typeface="Arial"/>
                <a:sym typeface="Arial"/>
              </a:defRPr>
            </a:pPr>
            <a:endParaRPr dirty="0"/>
          </a:p>
          <a:p>
            <a:pPr marL="246888" indent="-246888" defTabSz="329184">
              <a:spcBef>
                <a:spcPts val="700"/>
              </a:spcBef>
              <a:buSzTx/>
              <a:buNone/>
              <a:defRPr sz="2000" b="1"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	</a:t>
            </a:r>
            <a:r>
              <a:rPr sz="3200" dirty="0">
                <a:solidFill>
                  <a:schemeClr val="accent2"/>
                </a:solidFill>
              </a:rPr>
              <a:t>Les </a:t>
            </a:r>
            <a:r>
              <a:rPr sz="3200" dirty="0" err="1">
                <a:solidFill>
                  <a:schemeClr val="accent2"/>
                </a:solidFill>
              </a:rPr>
              <a:t>bénéfices</a:t>
            </a:r>
            <a:r>
              <a:rPr sz="3200" dirty="0">
                <a:solidFill>
                  <a:schemeClr val="accent2"/>
                </a:solidFill>
              </a:rPr>
              <a:t> des ateliers </a:t>
            </a:r>
            <a:r>
              <a:rPr sz="3200" dirty="0" err="1">
                <a:solidFill>
                  <a:schemeClr val="accent2"/>
                </a:solidFill>
              </a:rPr>
              <a:t>perdurent</a:t>
            </a:r>
            <a:r>
              <a:rPr sz="3200" dirty="0">
                <a:solidFill>
                  <a:schemeClr val="accent2"/>
                </a:solidFill>
              </a:rPr>
              <a:t> dans le temps</a:t>
            </a:r>
          </a:p>
        </p:txBody>
      </p:sp>
      <p:sp>
        <p:nvSpPr>
          <p:cNvPr id="329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14760"/>
            <a:ext cx="258624" cy="2483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888888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5pPr>
            <a:lvl6pPr marL="0" marR="0" indent="22860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6pPr>
            <a:lvl7pPr marL="0" marR="0" indent="2743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7pPr>
            <a:lvl8pPr marL="0" marR="0" indent="3200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8pPr>
            <a:lvl9pPr marL="0" marR="0" indent="3657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86CB4B4D-7CA3-9044-876B-883B54F8677D}" type="slidenum">
              <a:rPr lang="fr-FR" smtClean="0"/>
              <a:pPr/>
              <a:t>16</a:t>
            </a:fld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Espace réservé du pied de page 1"/>
          <p:cNvSpPr txBox="1"/>
          <p:nvPr/>
        </p:nvSpPr>
        <p:spPr>
          <a:xfrm>
            <a:off x="4084320" y="6414760"/>
            <a:ext cx="4023360" cy="2483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solidFill>
                  <a:srgbClr val="888888"/>
                </a:solidFill>
              </a:defRPr>
            </a:lvl1pPr>
          </a:lstStyle>
          <a:p>
            <a:r>
              <a:t>Kiné Prévention Auvergne Rhône Alpes </a:t>
            </a:r>
          </a:p>
        </p:txBody>
      </p:sp>
      <p:sp>
        <p:nvSpPr>
          <p:cNvPr id="344" name="MODALITES D’INSCRIPTION AUX ATELIERS DES RDV AGE’ILITE"/>
          <p:cNvSpPr txBox="1">
            <a:spLocks noGrp="1"/>
          </p:cNvSpPr>
          <p:nvPr>
            <p:ph type="title"/>
          </p:nvPr>
        </p:nvSpPr>
        <p:spPr>
          <a:xfrm>
            <a:off x="1769352" y="598858"/>
            <a:ext cx="8911689" cy="1280894"/>
          </a:xfrm>
          <a:prstGeom prst="rect">
            <a:avLst/>
          </a:prstGeom>
        </p:spPr>
        <p:txBody>
          <a:bodyPr/>
          <a:lstStyle>
            <a:lvl1pPr algn="ctr">
              <a:defRPr sz="3900" b="1" u="sng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fr-FR" u="none" dirty="0"/>
              <a:t>MODALITES D’INSCRIPTION AUX ATELIERS DES RDV ÂGE’ILITE</a:t>
            </a:r>
            <a:r>
              <a:rPr dirty="0"/>
              <a:t> </a:t>
            </a:r>
            <a:endParaRPr u="none" dirty="0"/>
          </a:p>
        </p:txBody>
      </p:sp>
      <p:sp>
        <p:nvSpPr>
          <p:cNvPr id="345" name="Inscription sur les feuilles mises à votre disposition.…"/>
          <p:cNvSpPr txBox="1">
            <a:spLocks noGrp="1"/>
          </p:cNvSpPr>
          <p:nvPr>
            <p:ph type="body" sz="half" idx="1"/>
          </p:nvPr>
        </p:nvSpPr>
        <p:spPr>
          <a:xfrm>
            <a:off x="2151289" y="2258444"/>
            <a:ext cx="9672921" cy="3777623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>
              <a:buSzTx/>
              <a:buNone/>
              <a:defRPr sz="2400" b="1"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	Inscription sur les </a:t>
            </a:r>
            <a:r>
              <a:rPr dirty="0" err="1"/>
              <a:t>feuilles</a:t>
            </a:r>
            <a:r>
              <a:rPr dirty="0"/>
              <a:t> mises </a:t>
            </a:r>
            <a:r>
              <a:rPr dirty="0" err="1"/>
              <a:t>à</a:t>
            </a:r>
            <a:r>
              <a:rPr dirty="0"/>
              <a:t> </a:t>
            </a:r>
            <a:r>
              <a:rPr dirty="0" err="1"/>
              <a:t>votre</a:t>
            </a:r>
            <a:r>
              <a:rPr dirty="0"/>
              <a:t> disposition.</a:t>
            </a:r>
            <a:endParaRPr lang="fr-FR" dirty="0"/>
          </a:p>
          <a:p>
            <a:pPr>
              <a:buSzTx/>
              <a:buNone/>
              <a:defRPr sz="2400" b="1">
                <a:latin typeface="Arial"/>
                <a:ea typeface="Arial"/>
                <a:cs typeface="Arial"/>
                <a:sym typeface="Arial"/>
              </a:defRPr>
            </a:pPr>
            <a:endParaRPr dirty="0"/>
          </a:p>
          <a:p>
            <a:pPr>
              <a:buSzTx/>
              <a:buNone/>
              <a:defRPr sz="2400" b="1"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	Un engagement </a:t>
            </a:r>
            <a:r>
              <a:rPr dirty="0" err="1"/>
              <a:t>écrit</a:t>
            </a:r>
            <a:r>
              <a:rPr dirty="0"/>
              <a:t> et </a:t>
            </a:r>
            <a:r>
              <a:rPr dirty="0" err="1"/>
              <a:t>signé</a:t>
            </a:r>
            <a:r>
              <a:rPr dirty="0"/>
              <a:t> de participation </a:t>
            </a:r>
            <a:r>
              <a:rPr dirty="0" err="1"/>
              <a:t>à</a:t>
            </a:r>
            <a:r>
              <a:rPr dirty="0"/>
              <a:t> </a:t>
            </a:r>
            <a:r>
              <a:rPr dirty="0" err="1"/>
              <a:t>tous</a:t>
            </a:r>
            <a:r>
              <a:rPr dirty="0"/>
              <a:t> les ateliers.</a:t>
            </a:r>
            <a:endParaRPr lang="fr-FR" dirty="0"/>
          </a:p>
          <a:p>
            <a:pPr>
              <a:buSzTx/>
              <a:buNone/>
              <a:defRPr sz="2400" b="1">
                <a:latin typeface="Arial"/>
                <a:ea typeface="Arial"/>
                <a:cs typeface="Arial"/>
                <a:sym typeface="Arial"/>
              </a:defRPr>
            </a:pPr>
            <a:endParaRPr dirty="0"/>
          </a:p>
          <a:p>
            <a:pPr>
              <a:buSzTx/>
              <a:buNone/>
              <a:defRPr sz="2400" b="1"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	Le </a:t>
            </a:r>
            <a:r>
              <a:rPr dirty="0" err="1"/>
              <a:t>calendrier</a:t>
            </a:r>
            <a:r>
              <a:rPr dirty="0"/>
              <a:t> des ateliers avec le lieu, </a:t>
            </a:r>
            <a:r>
              <a:rPr dirty="0" err="1"/>
              <a:t>l’heure</a:t>
            </a:r>
            <a:r>
              <a:rPr dirty="0"/>
              <a:t> et </a:t>
            </a:r>
            <a:r>
              <a:rPr dirty="0" err="1"/>
              <a:t>précisant</a:t>
            </a:r>
            <a:r>
              <a:rPr dirty="0"/>
              <a:t> la </a:t>
            </a:r>
            <a:r>
              <a:rPr dirty="0" err="1"/>
              <a:t>tenue</a:t>
            </a:r>
            <a:r>
              <a:rPr dirty="0"/>
              <a:t> </a:t>
            </a:r>
            <a:r>
              <a:rPr dirty="0" err="1"/>
              <a:t>vestimentaire</a:t>
            </a:r>
            <a:r>
              <a:rPr lang="fr-FR" dirty="0"/>
              <a:t> et les</a:t>
            </a:r>
            <a:r>
              <a:rPr dirty="0"/>
              <a:t> </a:t>
            </a:r>
            <a:r>
              <a:rPr dirty="0" err="1"/>
              <a:t>coordonnées</a:t>
            </a:r>
            <a:r>
              <a:rPr dirty="0"/>
              <a:t> de </a:t>
            </a:r>
            <a:r>
              <a:rPr dirty="0" err="1"/>
              <a:t>l’intervenant</a:t>
            </a:r>
            <a:endParaRPr lang="fr-FR" dirty="0"/>
          </a:p>
          <a:p>
            <a:pPr algn="ctr">
              <a:buSzTx/>
              <a:buNone/>
              <a:defRPr sz="2400" b="1">
                <a:latin typeface="Arial"/>
                <a:ea typeface="Arial"/>
                <a:cs typeface="Arial"/>
                <a:sym typeface="Arial"/>
              </a:defRPr>
            </a:pPr>
            <a:endParaRPr lang="fr-FR" sz="2400" dirty="0"/>
          </a:p>
          <a:p>
            <a:pPr>
              <a:buSzTx/>
              <a:buNone/>
              <a:defRPr sz="2400" b="1">
                <a:latin typeface="Arial"/>
                <a:ea typeface="Arial"/>
                <a:cs typeface="Arial"/>
                <a:sym typeface="Arial"/>
              </a:defRPr>
            </a:pPr>
            <a:r>
              <a:rPr lang="fr-FR" sz="3000" dirty="0">
                <a:solidFill>
                  <a:srgbClr val="FF0000"/>
                </a:solidFill>
              </a:rPr>
              <a:t>          Mesures sanitaires</a:t>
            </a:r>
          </a:p>
          <a:p>
            <a:pPr>
              <a:buSzTx/>
              <a:buNone/>
              <a:defRPr sz="2400" b="1">
                <a:latin typeface="Arial"/>
                <a:ea typeface="Arial"/>
                <a:cs typeface="Arial"/>
                <a:sym typeface="Arial"/>
              </a:defRPr>
            </a:pPr>
            <a:endParaRPr lang="fr-FR" dirty="0"/>
          </a:p>
          <a:p>
            <a:pPr>
              <a:buSzTx/>
              <a:buNone/>
              <a:defRPr sz="2400" b="1">
                <a:latin typeface="Arial"/>
                <a:ea typeface="Arial"/>
                <a:cs typeface="Arial"/>
                <a:sym typeface="Arial"/>
              </a:defRPr>
            </a:pPr>
            <a:endParaRPr lang="fr-FR" dirty="0"/>
          </a:p>
          <a:p>
            <a:pPr>
              <a:buSzTx/>
              <a:buNone/>
              <a:defRPr sz="2400" b="1">
                <a:latin typeface="Arial"/>
                <a:ea typeface="Arial"/>
                <a:cs typeface="Arial"/>
                <a:sym typeface="Arial"/>
              </a:defRPr>
            </a:pPr>
            <a:endParaRPr dirty="0"/>
          </a:p>
        </p:txBody>
      </p:sp>
      <p:pic>
        <p:nvPicPr>
          <p:cNvPr id="346" name="image17.jpg" descr="image17.jpg"/>
          <p:cNvPicPr>
            <a:picLocks noChangeAspect="1"/>
          </p:cNvPicPr>
          <p:nvPr/>
        </p:nvPicPr>
        <p:blipFill>
          <a:blip r:embed="rId2" cstate="print"/>
          <a:srcRect l="7483" t="1582" r="9631" b="1870"/>
          <a:stretch>
            <a:fillRect/>
          </a:stretch>
        </p:blipFill>
        <p:spPr>
          <a:xfrm rot="19740000">
            <a:off x="880570" y="4634599"/>
            <a:ext cx="1873671" cy="163482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93" h="21282" extrusionOk="0">
                <a:moveTo>
                  <a:pt x="20469" y="6"/>
                </a:moveTo>
                <a:cubicBezTo>
                  <a:pt x="20096" y="-45"/>
                  <a:pt x="19687" y="223"/>
                  <a:pt x="19157" y="817"/>
                </a:cubicBezTo>
                <a:cubicBezTo>
                  <a:pt x="18410" y="1652"/>
                  <a:pt x="17883" y="1761"/>
                  <a:pt x="18329" y="988"/>
                </a:cubicBezTo>
                <a:cubicBezTo>
                  <a:pt x="18458" y="764"/>
                  <a:pt x="18515" y="447"/>
                  <a:pt x="18461" y="285"/>
                </a:cubicBezTo>
                <a:cubicBezTo>
                  <a:pt x="18269" y="-282"/>
                  <a:pt x="17314" y="373"/>
                  <a:pt x="17314" y="1070"/>
                </a:cubicBezTo>
                <a:cubicBezTo>
                  <a:pt x="17314" y="1233"/>
                  <a:pt x="17016" y="1589"/>
                  <a:pt x="16653" y="1861"/>
                </a:cubicBezTo>
                <a:cubicBezTo>
                  <a:pt x="14774" y="3269"/>
                  <a:pt x="13430" y="5043"/>
                  <a:pt x="13430" y="6118"/>
                </a:cubicBezTo>
                <a:cubicBezTo>
                  <a:pt x="13430" y="6758"/>
                  <a:pt x="13717" y="6896"/>
                  <a:pt x="14058" y="6428"/>
                </a:cubicBezTo>
                <a:cubicBezTo>
                  <a:pt x="14190" y="6248"/>
                  <a:pt x="14307" y="6213"/>
                  <a:pt x="14409" y="6330"/>
                </a:cubicBezTo>
                <a:cubicBezTo>
                  <a:pt x="14512" y="6446"/>
                  <a:pt x="14283" y="6856"/>
                  <a:pt x="13726" y="7539"/>
                </a:cubicBezTo>
                <a:cubicBezTo>
                  <a:pt x="13265" y="8106"/>
                  <a:pt x="12548" y="9140"/>
                  <a:pt x="12133" y="9838"/>
                </a:cubicBezTo>
                <a:cubicBezTo>
                  <a:pt x="11432" y="11016"/>
                  <a:pt x="11099" y="11278"/>
                  <a:pt x="11099" y="10659"/>
                </a:cubicBezTo>
                <a:cubicBezTo>
                  <a:pt x="11099" y="10340"/>
                  <a:pt x="11118" y="10336"/>
                  <a:pt x="8695" y="10747"/>
                </a:cubicBezTo>
                <a:cubicBezTo>
                  <a:pt x="7584" y="10935"/>
                  <a:pt x="5911" y="11214"/>
                  <a:pt x="4971" y="11367"/>
                </a:cubicBezTo>
                <a:cubicBezTo>
                  <a:pt x="2596" y="11755"/>
                  <a:pt x="2408" y="11813"/>
                  <a:pt x="2408" y="12096"/>
                </a:cubicBezTo>
                <a:cubicBezTo>
                  <a:pt x="2408" y="12234"/>
                  <a:pt x="2431" y="12344"/>
                  <a:pt x="2458" y="12344"/>
                </a:cubicBezTo>
                <a:cubicBezTo>
                  <a:pt x="2485" y="12344"/>
                  <a:pt x="4422" y="12027"/>
                  <a:pt x="6761" y="11641"/>
                </a:cubicBezTo>
                <a:cubicBezTo>
                  <a:pt x="9417" y="11202"/>
                  <a:pt x="11067" y="11000"/>
                  <a:pt x="11158" y="11104"/>
                </a:cubicBezTo>
                <a:cubicBezTo>
                  <a:pt x="11250" y="11207"/>
                  <a:pt x="11144" y="11514"/>
                  <a:pt x="10872" y="11920"/>
                </a:cubicBezTo>
                <a:cubicBezTo>
                  <a:pt x="10632" y="12277"/>
                  <a:pt x="10388" y="12817"/>
                  <a:pt x="10330" y="13119"/>
                </a:cubicBezTo>
                <a:cubicBezTo>
                  <a:pt x="10272" y="13421"/>
                  <a:pt x="10153" y="13654"/>
                  <a:pt x="10066" y="13635"/>
                </a:cubicBezTo>
                <a:cubicBezTo>
                  <a:pt x="9979" y="13615"/>
                  <a:pt x="9501" y="14566"/>
                  <a:pt x="9005" y="15748"/>
                </a:cubicBezTo>
                <a:cubicBezTo>
                  <a:pt x="8160" y="17764"/>
                  <a:pt x="7846" y="18869"/>
                  <a:pt x="8122" y="18869"/>
                </a:cubicBezTo>
                <a:cubicBezTo>
                  <a:pt x="8352" y="18869"/>
                  <a:pt x="10733" y="16587"/>
                  <a:pt x="12501" y="14669"/>
                </a:cubicBezTo>
                <a:cubicBezTo>
                  <a:pt x="13650" y="13422"/>
                  <a:pt x="14343" y="12786"/>
                  <a:pt x="14450" y="12886"/>
                </a:cubicBezTo>
                <a:cubicBezTo>
                  <a:pt x="14542" y="12971"/>
                  <a:pt x="14706" y="13819"/>
                  <a:pt x="14810" y="14767"/>
                </a:cubicBezTo>
                <a:cubicBezTo>
                  <a:pt x="14914" y="15715"/>
                  <a:pt x="15070" y="16918"/>
                  <a:pt x="15160" y="17438"/>
                </a:cubicBezTo>
                <a:cubicBezTo>
                  <a:pt x="15250" y="17957"/>
                  <a:pt x="15264" y="18443"/>
                  <a:pt x="15192" y="18523"/>
                </a:cubicBezTo>
                <a:cubicBezTo>
                  <a:pt x="14977" y="18762"/>
                  <a:pt x="2867" y="20692"/>
                  <a:pt x="2709" y="20512"/>
                </a:cubicBezTo>
                <a:cubicBezTo>
                  <a:pt x="2544" y="20326"/>
                  <a:pt x="504" y="4541"/>
                  <a:pt x="574" y="3995"/>
                </a:cubicBezTo>
                <a:cubicBezTo>
                  <a:pt x="632" y="3540"/>
                  <a:pt x="369" y="3603"/>
                  <a:pt x="7261" y="2465"/>
                </a:cubicBezTo>
                <a:cubicBezTo>
                  <a:pt x="13266" y="1474"/>
                  <a:pt x="13280" y="1477"/>
                  <a:pt x="13280" y="2481"/>
                </a:cubicBezTo>
                <a:cubicBezTo>
                  <a:pt x="13280" y="3160"/>
                  <a:pt x="13422" y="3524"/>
                  <a:pt x="13690" y="3524"/>
                </a:cubicBezTo>
                <a:cubicBezTo>
                  <a:pt x="13870" y="3524"/>
                  <a:pt x="13897" y="3356"/>
                  <a:pt x="13817" y="2687"/>
                </a:cubicBezTo>
                <a:cubicBezTo>
                  <a:pt x="13596" y="835"/>
                  <a:pt x="13512" y="784"/>
                  <a:pt x="11382" y="1158"/>
                </a:cubicBezTo>
                <a:cubicBezTo>
                  <a:pt x="10502" y="1312"/>
                  <a:pt x="9328" y="1511"/>
                  <a:pt x="8773" y="1597"/>
                </a:cubicBezTo>
                <a:cubicBezTo>
                  <a:pt x="8217" y="1684"/>
                  <a:pt x="6087" y="2034"/>
                  <a:pt x="4038" y="2377"/>
                </a:cubicBezTo>
                <a:cubicBezTo>
                  <a:pt x="1990" y="2719"/>
                  <a:pt x="297" y="2997"/>
                  <a:pt x="278" y="2997"/>
                </a:cubicBezTo>
                <a:cubicBezTo>
                  <a:pt x="258" y="2997"/>
                  <a:pt x="169" y="3156"/>
                  <a:pt x="77" y="3349"/>
                </a:cubicBezTo>
                <a:cubicBezTo>
                  <a:pt x="34" y="3441"/>
                  <a:pt x="2" y="3517"/>
                  <a:pt x="0" y="3747"/>
                </a:cubicBezTo>
                <a:cubicBezTo>
                  <a:pt x="-5" y="4440"/>
                  <a:pt x="264" y="6556"/>
                  <a:pt x="1320" y="14901"/>
                </a:cubicBezTo>
                <a:cubicBezTo>
                  <a:pt x="2060" y="20754"/>
                  <a:pt x="2053" y="20743"/>
                  <a:pt x="2354" y="21085"/>
                </a:cubicBezTo>
                <a:cubicBezTo>
                  <a:pt x="2508" y="21258"/>
                  <a:pt x="2761" y="21318"/>
                  <a:pt x="3078" y="21261"/>
                </a:cubicBezTo>
                <a:cubicBezTo>
                  <a:pt x="3668" y="21155"/>
                  <a:pt x="5884" y="20787"/>
                  <a:pt x="9551" y="20186"/>
                </a:cubicBezTo>
                <a:cubicBezTo>
                  <a:pt x="15617" y="19192"/>
                  <a:pt x="15441" y="19226"/>
                  <a:pt x="15666" y="18822"/>
                </a:cubicBezTo>
                <a:cubicBezTo>
                  <a:pt x="15824" y="18537"/>
                  <a:pt x="15555" y="15719"/>
                  <a:pt x="15115" y="13036"/>
                </a:cubicBezTo>
                <a:lnTo>
                  <a:pt x="14955" y="12054"/>
                </a:lnTo>
                <a:lnTo>
                  <a:pt x="16016" y="10453"/>
                </a:lnTo>
                <a:cubicBezTo>
                  <a:pt x="17174" y="8707"/>
                  <a:pt x="19301" y="5292"/>
                  <a:pt x="19590" y="4718"/>
                </a:cubicBezTo>
                <a:cubicBezTo>
                  <a:pt x="19689" y="4521"/>
                  <a:pt x="19830" y="4313"/>
                  <a:pt x="19904" y="4253"/>
                </a:cubicBezTo>
                <a:cubicBezTo>
                  <a:pt x="20051" y="4136"/>
                  <a:pt x="21039" y="2449"/>
                  <a:pt x="21329" y="1819"/>
                </a:cubicBezTo>
                <a:cubicBezTo>
                  <a:pt x="21595" y="1241"/>
                  <a:pt x="21545" y="913"/>
                  <a:pt x="21124" y="435"/>
                </a:cubicBezTo>
                <a:cubicBezTo>
                  <a:pt x="20902" y="183"/>
                  <a:pt x="20693" y="36"/>
                  <a:pt x="20469" y="6"/>
                </a:cubicBezTo>
                <a:close/>
                <a:moveTo>
                  <a:pt x="6478" y="3917"/>
                </a:moveTo>
                <a:cubicBezTo>
                  <a:pt x="6089" y="3937"/>
                  <a:pt x="5353" y="4058"/>
                  <a:pt x="3961" y="4294"/>
                </a:cubicBezTo>
                <a:cubicBezTo>
                  <a:pt x="2079" y="4613"/>
                  <a:pt x="1701" y="4728"/>
                  <a:pt x="1657" y="4992"/>
                </a:cubicBezTo>
                <a:cubicBezTo>
                  <a:pt x="1615" y="5241"/>
                  <a:pt x="1681" y="5283"/>
                  <a:pt x="1967" y="5209"/>
                </a:cubicBezTo>
                <a:cubicBezTo>
                  <a:pt x="2286" y="5127"/>
                  <a:pt x="6657" y="4408"/>
                  <a:pt x="6838" y="4408"/>
                </a:cubicBezTo>
                <a:cubicBezTo>
                  <a:pt x="6877" y="4408"/>
                  <a:pt x="6906" y="4289"/>
                  <a:pt x="6906" y="4144"/>
                </a:cubicBezTo>
                <a:cubicBezTo>
                  <a:pt x="6906" y="3977"/>
                  <a:pt x="6867" y="3898"/>
                  <a:pt x="6478" y="3917"/>
                </a:cubicBezTo>
                <a:close/>
                <a:moveTo>
                  <a:pt x="9278" y="5472"/>
                </a:moveTo>
                <a:cubicBezTo>
                  <a:pt x="8639" y="5481"/>
                  <a:pt x="1948" y="6633"/>
                  <a:pt x="1844" y="6753"/>
                </a:cubicBezTo>
                <a:cubicBezTo>
                  <a:pt x="1794" y="6809"/>
                  <a:pt x="1803" y="6943"/>
                  <a:pt x="1862" y="7053"/>
                </a:cubicBezTo>
                <a:cubicBezTo>
                  <a:pt x="1922" y="7163"/>
                  <a:pt x="2157" y="7211"/>
                  <a:pt x="2386" y="7156"/>
                </a:cubicBezTo>
                <a:cubicBezTo>
                  <a:pt x="2932" y="7027"/>
                  <a:pt x="9261" y="5995"/>
                  <a:pt x="9510" y="5994"/>
                </a:cubicBezTo>
                <a:cubicBezTo>
                  <a:pt x="9617" y="5994"/>
                  <a:pt x="9706" y="5876"/>
                  <a:pt x="9706" y="5730"/>
                </a:cubicBezTo>
                <a:cubicBezTo>
                  <a:pt x="9706" y="5558"/>
                  <a:pt x="9556" y="5468"/>
                  <a:pt x="9278" y="5472"/>
                </a:cubicBezTo>
                <a:close/>
                <a:moveTo>
                  <a:pt x="12438" y="7280"/>
                </a:moveTo>
                <a:cubicBezTo>
                  <a:pt x="11906" y="7325"/>
                  <a:pt x="10839" y="7497"/>
                  <a:pt x="8695" y="7854"/>
                </a:cubicBezTo>
                <a:cubicBezTo>
                  <a:pt x="6645" y="8196"/>
                  <a:pt x="4377" y="8564"/>
                  <a:pt x="3651" y="8670"/>
                </a:cubicBezTo>
                <a:cubicBezTo>
                  <a:pt x="2277" y="8870"/>
                  <a:pt x="1982" y="9002"/>
                  <a:pt x="2167" y="9342"/>
                </a:cubicBezTo>
                <a:cubicBezTo>
                  <a:pt x="2229" y="9456"/>
                  <a:pt x="2457" y="9501"/>
                  <a:pt x="2691" y="9445"/>
                </a:cubicBezTo>
                <a:cubicBezTo>
                  <a:pt x="3137" y="9338"/>
                  <a:pt x="12653" y="7761"/>
                  <a:pt x="12847" y="7761"/>
                </a:cubicBezTo>
                <a:cubicBezTo>
                  <a:pt x="12912" y="7761"/>
                  <a:pt x="12966" y="7638"/>
                  <a:pt x="12966" y="7492"/>
                </a:cubicBezTo>
                <a:cubicBezTo>
                  <a:pt x="12966" y="7317"/>
                  <a:pt x="12970" y="7235"/>
                  <a:pt x="12438" y="7280"/>
                </a:cubicBezTo>
                <a:close/>
                <a:moveTo>
                  <a:pt x="11855" y="8908"/>
                </a:moveTo>
                <a:cubicBezTo>
                  <a:pt x="11821" y="8870"/>
                  <a:pt x="10645" y="9030"/>
                  <a:pt x="9237" y="9264"/>
                </a:cubicBezTo>
                <a:cubicBezTo>
                  <a:pt x="2775" y="10336"/>
                  <a:pt x="2249" y="10443"/>
                  <a:pt x="2249" y="10690"/>
                </a:cubicBezTo>
                <a:cubicBezTo>
                  <a:pt x="2249" y="11001"/>
                  <a:pt x="2390" y="10997"/>
                  <a:pt x="4812" y="10577"/>
                </a:cubicBezTo>
                <a:cubicBezTo>
                  <a:pt x="5923" y="10385"/>
                  <a:pt x="7942" y="10051"/>
                  <a:pt x="9296" y="9838"/>
                </a:cubicBezTo>
                <a:cubicBezTo>
                  <a:pt x="10952" y="9577"/>
                  <a:pt x="11784" y="9372"/>
                  <a:pt x="11837" y="9213"/>
                </a:cubicBezTo>
                <a:cubicBezTo>
                  <a:pt x="11881" y="9084"/>
                  <a:pt x="11888" y="8946"/>
                  <a:pt x="11855" y="8908"/>
                </a:cubicBezTo>
                <a:close/>
                <a:moveTo>
                  <a:pt x="9897" y="11987"/>
                </a:moveTo>
                <a:cubicBezTo>
                  <a:pt x="9833" y="11985"/>
                  <a:pt x="8194" y="12239"/>
                  <a:pt x="6251" y="12550"/>
                </a:cubicBezTo>
                <a:cubicBezTo>
                  <a:pt x="3686" y="12960"/>
                  <a:pt x="2718" y="13183"/>
                  <a:pt x="2718" y="13351"/>
                </a:cubicBezTo>
                <a:cubicBezTo>
                  <a:pt x="2718" y="13681"/>
                  <a:pt x="3353" y="13641"/>
                  <a:pt x="6132" y="13155"/>
                </a:cubicBezTo>
                <a:cubicBezTo>
                  <a:pt x="7456" y="12924"/>
                  <a:pt x="8872" y="12681"/>
                  <a:pt x="9278" y="12617"/>
                </a:cubicBezTo>
                <a:cubicBezTo>
                  <a:pt x="9768" y="12539"/>
                  <a:pt x="10016" y="12415"/>
                  <a:pt x="10016" y="12245"/>
                </a:cubicBezTo>
                <a:cubicBezTo>
                  <a:pt x="10016" y="12105"/>
                  <a:pt x="9961" y="11989"/>
                  <a:pt x="9897" y="11987"/>
                </a:cubicBezTo>
                <a:close/>
                <a:moveTo>
                  <a:pt x="9014" y="13604"/>
                </a:moveTo>
                <a:cubicBezTo>
                  <a:pt x="8949" y="13575"/>
                  <a:pt x="8820" y="13595"/>
                  <a:pt x="8595" y="13646"/>
                </a:cubicBezTo>
                <a:cubicBezTo>
                  <a:pt x="8308" y="13712"/>
                  <a:pt x="7062" y="13923"/>
                  <a:pt x="5823" y="14116"/>
                </a:cubicBezTo>
                <a:cubicBezTo>
                  <a:pt x="2993" y="14556"/>
                  <a:pt x="2873" y="14588"/>
                  <a:pt x="2873" y="14906"/>
                </a:cubicBezTo>
                <a:cubicBezTo>
                  <a:pt x="2873" y="15049"/>
                  <a:pt x="2923" y="15164"/>
                  <a:pt x="2987" y="15159"/>
                </a:cubicBezTo>
                <a:cubicBezTo>
                  <a:pt x="3051" y="15154"/>
                  <a:pt x="4433" y="14934"/>
                  <a:pt x="6055" y="14669"/>
                </a:cubicBezTo>
                <a:cubicBezTo>
                  <a:pt x="8614" y="14250"/>
                  <a:pt x="9012" y="14136"/>
                  <a:pt x="9060" y="13852"/>
                </a:cubicBezTo>
                <a:cubicBezTo>
                  <a:pt x="9084" y="13710"/>
                  <a:pt x="9080" y="13634"/>
                  <a:pt x="9014" y="13604"/>
                </a:cubicBezTo>
                <a:close/>
                <a:moveTo>
                  <a:pt x="8268" y="15165"/>
                </a:moveTo>
                <a:cubicBezTo>
                  <a:pt x="7641" y="15163"/>
                  <a:pt x="3265" y="15927"/>
                  <a:pt x="3128" y="16064"/>
                </a:cubicBezTo>
                <a:cubicBezTo>
                  <a:pt x="3054" y="16136"/>
                  <a:pt x="3044" y="16287"/>
                  <a:pt x="3105" y="16399"/>
                </a:cubicBezTo>
                <a:cubicBezTo>
                  <a:pt x="3166" y="16511"/>
                  <a:pt x="3294" y="16569"/>
                  <a:pt x="3392" y="16528"/>
                </a:cubicBezTo>
                <a:cubicBezTo>
                  <a:pt x="3490" y="16486"/>
                  <a:pt x="4708" y="16265"/>
                  <a:pt x="6096" y="16038"/>
                </a:cubicBezTo>
                <a:cubicBezTo>
                  <a:pt x="7875" y="15748"/>
                  <a:pt x="8618" y="15558"/>
                  <a:pt x="8618" y="15397"/>
                </a:cubicBezTo>
                <a:cubicBezTo>
                  <a:pt x="8618" y="15271"/>
                  <a:pt x="8460" y="15166"/>
                  <a:pt x="8268" y="15165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48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14760"/>
            <a:ext cx="258624" cy="2483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888888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5pPr>
            <a:lvl6pPr marL="0" marR="0" indent="22860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6pPr>
            <a:lvl7pPr marL="0" marR="0" indent="2743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7pPr>
            <a:lvl8pPr marL="0" marR="0" indent="3200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8pPr>
            <a:lvl9pPr marL="0" marR="0" indent="3657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86CB4B4D-7CA3-9044-876B-883B54F8677D}" type="slidenum">
              <a:rPr lang="fr-FR" smtClean="0"/>
              <a:pPr/>
              <a:t>17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4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Association régionale de kinésithérapeutes-préventeurs en santé au travail, en santé public ou en santé scolaire …."/>
          <p:cNvSpPr txBox="1"/>
          <p:nvPr/>
        </p:nvSpPr>
        <p:spPr>
          <a:xfrm>
            <a:off x="1362986" y="4432584"/>
            <a:ext cx="9466028" cy="15696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>
              <a:defRPr sz="2400" b="1">
                <a:latin typeface="Arial"/>
                <a:ea typeface="Arial"/>
                <a:cs typeface="Arial"/>
                <a:sym typeface="Arial"/>
              </a:defRPr>
            </a:pP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Association </a:t>
            </a:r>
            <a:r>
              <a:rPr dirty="0" err="1">
                <a:latin typeface="Arial" panose="020B0604020202020204" pitchFamily="34" charset="0"/>
                <a:cs typeface="Arial" panose="020B0604020202020204" pitchFamily="34" charset="0"/>
              </a:rPr>
              <a:t>régionale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 de Masseurs-</a:t>
            </a:r>
            <a:r>
              <a:rPr dirty="0" err="1">
                <a:latin typeface="Arial" panose="020B0604020202020204" pitchFamily="34" charset="0"/>
                <a:cs typeface="Arial" panose="020B0604020202020204" pitchFamily="34" charset="0"/>
              </a:rPr>
              <a:t>Kinésithérapeutes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defRPr sz="2400" b="1">
                <a:latin typeface="Arial"/>
                <a:ea typeface="Arial"/>
                <a:cs typeface="Arial"/>
                <a:sym typeface="Arial"/>
              </a:defRPr>
            </a:pPr>
            <a:r>
              <a:rPr dirty="0" err="1">
                <a:latin typeface="Arial" panose="020B0604020202020204" pitchFamily="34" charset="0"/>
                <a:cs typeface="Arial" panose="020B0604020202020204" pitchFamily="34" charset="0"/>
              </a:rPr>
              <a:t>Spécialisés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 err="1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 err="1">
                <a:latin typeface="Arial" panose="020B0604020202020204" pitchFamily="34" charset="0"/>
                <a:cs typeface="Arial" panose="020B0604020202020204" pitchFamily="34" charset="0"/>
              </a:rPr>
              <a:t>Prévention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defRPr sz="2400" b="1">
                <a:latin typeface="Arial"/>
                <a:ea typeface="Arial"/>
                <a:cs typeface="Arial"/>
                <a:sym typeface="Arial"/>
              </a:defRPr>
            </a:pP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 err="1">
                <a:latin typeface="Arial" panose="020B0604020202020204" pitchFamily="34" charset="0"/>
                <a:cs typeface="Arial" panose="020B0604020202020204" pitchFamily="34" charset="0"/>
              </a:rPr>
              <a:t>santé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 au travail, </a:t>
            </a:r>
          </a:p>
          <a:p>
            <a:pPr algn="ctr">
              <a:defRPr sz="2400" b="1">
                <a:latin typeface="Arial"/>
                <a:ea typeface="Arial"/>
                <a:cs typeface="Arial"/>
                <a:sym typeface="Arial"/>
              </a:defRPr>
            </a:pP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et </a:t>
            </a:r>
            <a:r>
              <a:rPr dirty="0" err="1">
                <a:latin typeface="Arial" panose="020B0604020202020204" pitchFamily="34" charset="0"/>
                <a:cs typeface="Arial" panose="020B0604020202020204" pitchFamily="34" charset="0"/>
              </a:rPr>
              <a:t>santé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 err="1">
                <a:latin typeface="Arial" panose="020B0604020202020204" pitchFamily="34" charset="0"/>
                <a:cs typeface="Arial" panose="020B0604020202020204" pitchFamily="34" charset="0"/>
              </a:rPr>
              <a:t>publiqu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5" name="Qui sommes nous?"/>
          <p:cNvSpPr txBox="1"/>
          <p:nvPr/>
        </p:nvSpPr>
        <p:spPr>
          <a:xfrm>
            <a:off x="3803160" y="463836"/>
            <a:ext cx="4930409" cy="6098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3600" b="1" u="sng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QUI SOMMES NOUS ?</a:t>
            </a:r>
          </a:p>
        </p:txBody>
      </p:sp>
      <p:pic>
        <p:nvPicPr>
          <p:cNvPr id="106" name="Unknown.jpeg" descr="Unknown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99170" y="1828394"/>
            <a:ext cx="2683050" cy="1941148"/>
          </a:xfrm>
          <a:prstGeom prst="rect">
            <a:avLst/>
          </a:prstGeom>
          <a:ln w="12700">
            <a:miter lim="400000"/>
          </a:ln>
        </p:spPr>
      </p:pic>
      <p:pic>
        <p:nvPicPr>
          <p:cNvPr id="107" name="Unknown.jpeg" descr="Unknown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43070" y="1620628"/>
            <a:ext cx="2356679" cy="2356680"/>
          </a:xfrm>
          <a:prstGeom prst="rect">
            <a:avLst/>
          </a:prstGeom>
          <a:ln w="12700">
            <a:miter lim="400000"/>
          </a:ln>
        </p:spPr>
      </p:pic>
      <p:sp>
        <p:nvSpPr>
          <p:cNvPr id="108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14760"/>
            <a:ext cx="258624" cy="2483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888888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5pPr>
            <a:lvl6pPr marL="0" marR="0" indent="22860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6pPr>
            <a:lvl7pPr marL="0" marR="0" indent="2743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7pPr>
            <a:lvl8pPr marL="0" marR="0" indent="3200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8pPr>
            <a:lvl9pPr marL="0" marR="0" indent="3657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86CB4B4D-7CA3-9044-876B-883B54F8677D}" type="slidenum">
              <a:rPr lang="fr-FR" smtClean="0"/>
              <a:pPr/>
              <a:t>2</a:t>
            </a:fld>
            <a:endParaRPr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479E890-366A-2B97-23A2-D209643FDA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9808" y="1686494"/>
            <a:ext cx="1909011" cy="2290814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OBJECTIFS DES RENDEZ-VOUS AGE’ILITE"/>
          <p:cNvSpPr txBox="1">
            <a:spLocks noGrp="1"/>
          </p:cNvSpPr>
          <p:nvPr>
            <p:ph type="title"/>
          </p:nvPr>
        </p:nvSpPr>
        <p:spPr>
          <a:xfrm>
            <a:off x="2037273" y="131775"/>
            <a:ext cx="8911692" cy="1280895"/>
          </a:xfrm>
          <a:prstGeom prst="rect">
            <a:avLst/>
          </a:prstGeom>
        </p:spPr>
        <p:txBody>
          <a:bodyPr/>
          <a:lstStyle/>
          <a:p>
            <a:pPr algn="ctr">
              <a:defRPr sz="3900" b="1" u="sng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OBJECTIFS </a:t>
            </a:r>
          </a:p>
          <a:p>
            <a:pPr algn="ctr">
              <a:defRPr sz="3900" b="1" u="sng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DES RENDEZ-VOUS ÂGE’ILITÉ</a:t>
            </a:r>
          </a:p>
        </p:txBody>
      </p:sp>
      <p:sp>
        <p:nvSpPr>
          <p:cNvPr id="132" name="Espace réservé du contenu 2"/>
          <p:cNvSpPr txBox="1"/>
          <p:nvPr/>
        </p:nvSpPr>
        <p:spPr>
          <a:xfrm>
            <a:off x="1243034" y="2228184"/>
            <a:ext cx="9705931" cy="38575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normAutofit/>
          </a:bodyPr>
          <a:lstStyle/>
          <a:p>
            <a:pPr defTabSz="896111">
              <a:lnSpc>
                <a:spcPct val="81000"/>
              </a:lnSpc>
              <a:spcBef>
                <a:spcPts val="900"/>
              </a:spcBef>
              <a:defRPr sz="2300">
                <a:latin typeface="Arial"/>
                <a:ea typeface="Arial"/>
                <a:cs typeface="Arial"/>
                <a:sym typeface="Arial"/>
              </a:defRPr>
            </a:pPr>
            <a:r>
              <a:t> </a:t>
            </a:r>
            <a:r>
              <a:rPr u="sng"/>
              <a:t>2 GRANDS AXES:</a:t>
            </a:r>
            <a:endParaRPr b="1" u="sng"/>
          </a:p>
          <a:p>
            <a:pPr marL="255468" indent="-255468" defTabSz="896111">
              <a:lnSpc>
                <a:spcPct val="81000"/>
              </a:lnSpc>
              <a:spcBef>
                <a:spcPts val="900"/>
              </a:spcBef>
              <a:buSzPct val="100000"/>
              <a:buChar char="•"/>
              <a:defRPr sz="2300">
                <a:latin typeface="Arial"/>
                <a:ea typeface="Arial"/>
                <a:cs typeface="Arial"/>
                <a:sym typeface="Arial"/>
              </a:defRPr>
            </a:pPr>
            <a:r>
              <a:t>Favoriser le bien vieillir et la santé des personnes de 60 ans et plus</a:t>
            </a:r>
          </a:p>
          <a:p>
            <a:pPr marL="255468" indent="-255468" defTabSz="896111">
              <a:lnSpc>
                <a:spcPct val="81000"/>
              </a:lnSpc>
              <a:spcBef>
                <a:spcPts val="900"/>
              </a:spcBef>
              <a:buSzPct val="100000"/>
              <a:buChar char="•"/>
              <a:defRPr sz="2300">
                <a:latin typeface="Arial"/>
                <a:ea typeface="Arial"/>
                <a:cs typeface="Arial"/>
                <a:sym typeface="Arial"/>
              </a:defRPr>
            </a:pPr>
            <a:r>
              <a:t>Renforcer le lien social </a:t>
            </a:r>
          </a:p>
          <a:p>
            <a:pPr marL="255468" indent="-255468" defTabSz="896111">
              <a:lnSpc>
                <a:spcPct val="81000"/>
              </a:lnSpc>
              <a:spcBef>
                <a:spcPts val="900"/>
              </a:spcBef>
              <a:buSzPct val="100000"/>
              <a:buChar char="•"/>
              <a:defRPr sz="2300"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defTabSz="896111">
              <a:lnSpc>
                <a:spcPct val="81000"/>
              </a:lnSpc>
              <a:spcBef>
                <a:spcPts val="900"/>
              </a:spcBef>
              <a:defRPr sz="2300" u="sng">
                <a:latin typeface="Arial"/>
                <a:ea typeface="Arial"/>
                <a:cs typeface="Arial"/>
                <a:sym typeface="Arial"/>
              </a:defRPr>
            </a:pPr>
            <a:r>
              <a:t>LES THÉMATIQUES:</a:t>
            </a:r>
            <a:endParaRPr b="1"/>
          </a:p>
          <a:p>
            <a:pPr marL="235817" indent="-235817" defTabSz="896111">
              <a:lnSpc>
                <a:spcPct val="81000"/>
              </a:lnSpc>
              <a:spcBef>
                <a:spcPts val="900"/>
              </a:spcBef>
              <a:buSzPct val="100000"/>
              <a:buChar char="•"/>
              <a:defRPr sz="2300">
                <a:latin typeface="Arial"/>
                <a:ea typeface="Arial"/>
                <a:cs typeface="Arial"/>
                <a:sym typeface="Arial"/>
              </a:defRPr>
            </a:pPr>
            <a:r>
              <a:t>Actions collectives de prévention de la perte d’autonomie des personnes de 60 ans et plus</a:t>
            </a:r>
          </a:p>
          <a:p>
            <a:pPr marL="235817" indent="-235817" defTabSz="896111">
              <a:lnSpc>
                <a:spcPct val="81000"/>
              </a:lnSpc>
              <a:spcBef>
                <a:spcPts val="900"/>
              </a:spcBef>
              <a:buSzPct val="100000"/>
              <a:buChar char="•"/>
              <a:defRPr sz="2300">
                <a:latin typeface="Arial"/>
                <a:ea typeface="Arial"/>
                <a:cs typeface="Arial"/>
                <a:sym typeface="Arial"/>
              </a:defRPr>
            </a:pPr>
            <a:r>
              <a:t>Bien vieillir et santé globale selon les items suivants : Activités physiques et atelier Equilibre / Prévention des chutes mais aussi atelier Nutrition dans certaines communes</a:t>
            </a:r>
          </a:p>
        </p:txBody>
      </p:sp>
      <p:sp>
        <p:nvSpPr>
          <p:cNvPr id="133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14760"/>
            <a:ext cx="258624" cy="2483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888888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5pPr>
            <a:lvl6pPr marL="0" marR="0" indent="22860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6pPr>
            <a:lvl7pPr marL="0" marR="0" indent="2743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7pPr>
            <a:lvl8pPr marL="0" marR="0" indent="3200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8pPr>
            <a:lvl9pPr marL="0" marR="0" indent="3657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86CB4B4D-7CA3-9044-876B-883B54F8677D}" type="slidenum">
              <a:rPr lang="fr-FR" smtClean="0"/>
              <a:pPr/>
              <a:t>3</a:t>
            </a:fld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Titre 1"/>
          <p:cNvSpPr txBox="1"/>
          <p:nvPr/>
        </p:nvSpPr>
        <p:spPr>
          <a:xfrm>
            <a:off x="1311577" y="700310"/>
            <a:ext cx="9878816" cy="12808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normAutofit/>
          </a:bodyPr>
          <a:lstStyle/>
          <a:p>
            <a:pPr algn="ctr" defTabSz="457200">
              <a:defRPr sz="3600" b="1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  DEPENDANCE &amp; AUTONOMIE</a:t>
            </a:r>
            <a:br>
              <a:rPr u="sng" dirty="0"/>
            </a:br>
            <a:endParaRPr u="sng" dirty="0"/>
          </a:p>
        </p:txBody>
      </p:sp>
      <p:sp>
        <p:nvSpPr>
          <p:cNvPr id="151" name="La dépendance est due à la diminution d’adaptation du cerveau à l’environnement et la perte de la maitrise de son corps.…"/>
          <p:cNvSpPr txBox="1">
            <a:spLocks noGrp="1"/>
          </p:cNvSpPr>
          <p:nvPr>
            <p:ph type="body" idx="4294967295"/>
          </p:nvPr>
        </p:nvSpPr>
        <p:spPr>
          <a:xfrm>
            <a:off x="98677" y="1981205"/>
            <a:ext cx="11506201" cy="3927475"/>
          </a:xfrm>
          <a:prstGeom prst="rect">
            <a:avLst/>
          </a:prstGeom>
        </p:spPr>
        <p:txBody>
          <a:bodyPr/>
          <a:lstStyle/>
          <a:p>
            <a:pPr marL="336040" indent="-336040" algn="ctr" defTabSz="448055">
              <a:spcBef>
                <a:spcPts val="900"/>
              </a:spcBef>
              <a:buSzTx/>
              <a:buNone/>
              <a:defRPr sz="3400" b="1"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	Plus </a:t>
            </a:r>
            <a:r>
              <a:rPr dirty="0" err="1"/>
              <a:t>vous</a:t>
            </a:r>
            <a:r>
              <a:rPr dirty="0"/>
              <a:t> </a:t>
            </a:r>
            <a:r>
              <a:rPr dirty="0" err="1"/>
              <a:t>prévenez</a:t>
            </a:r>
            <a:r>
              <a:rPr dirty="0"/>
              <a:t> et </a:t>
            </a:r>
            <a:r>
              <a:rPr dirty="0" err="1"/>
              <a:t>entraînez</a:t>
            </a:r>
            <a:endParaRPr dirty="0"/>
          </a:p>
          <a:p>
            <a:pPr marL="336040" indent="-336040" algn="ctr" defTabSz="448055">
              <a:spcBef>
                <a:spcPts val="900"/>
              </a:spcBef>
              <a:buSzTx/>
              <a:buNone/>
              <a:defRPr sz="3400" b="1"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	 les </a:t>
            </a:r>
            <a:r>
              <a:rPr dirty="0" err="1"/>
              <a:t>fonctions</a:t>
            </a:r>
            <a:r>
              <a:rPr dirty="0"/>
              <a:t> </a:t>
            </a:r>
            <a:r>
              <a:rPr dirty="0" err="1"/>
              <a:t>essentielles</a:t>
            </a:r>
            <a:r>
              <a:rPr dirty="0"/>
              <a:t>,</a:t>
            </a:r>
          </a:p>
          <a:p>
            <a:pPr marL="336040" indent="-336040" algn="ctr" defTabSz="448055">
              <a:spcBef>
                <a:spcPts val="900"/>
              </a:spcBef>
              <a:buSzTx/>
              <a:buNone/>
              <a:defRPr sz="3400" b="1"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 	plus </a:t>
            </a:r>
            <a:r>
              <a:rPr dirty="0" err="1"/>
              <a:t>vous</a:t>
            </a:r>
            <a:r>
              <a:rPr dirty="0"/>
              <a:t> </a:t>
            </a:r>
            <a:r>
              <a:rPr dirty="0" err="1"/>
              <a:t>êtes</a:t>
            </a:r>
            <a:r>
              <a:rPr dirty="0"/>
              <a:t> "AUTONOME"</a:t>
            </a:r>
          </a:p>
          <a:p>
            <a:pPr marL="336040" indent="-336040" defTabSz="448055">
              <a:spcBef>
                <a:spcPts val="900"/>
              </a:spcBef>
              <a:defRPr sz="3400" b="1">
                <a:latin typeface="Arial"/>
                <a:ea typeface="Arial"/>
                <a:cs typeface="Arial"/>
                <a:sym typeface="Arial"/>
              </a:defRPr>
            </a:pPr>
            <a:endParaRPr dirty="0"/>
          </a:p>
          <a:p>
            <a:pPr marL="336040" indent="-336040" algn="ctr" defTabSz="448055">
              <a:spcBef>
                <a:spcPts val="900"/>
              </a:spcBef>
              <a:buSzTx/>
              <a:buNone/>
              <a:defRPr sz="3400" b="1"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	</a:t>
            </a:r>
            <a:r>
              <a:rPr dirty="0" err="1">
                <a:solidFill>
                  <a:schemeClr val="accent2"/>
                </a:solidFill>
              </a:rPr>
              <a:t>L’activité</a:t>
            </a:r>
            <a:r>
              <a:rPr dirty="0">
                <a:solidFill>
                  <a:schemeClr val="accent2"/>
                </a:solidFill>
              </a:rPr>
              <a:t> physique </a:t>
            </a:r>
            <a:r>
              <a:rPr dirty="0" err="1">
                <a:solidFill>
                  <a:schemeClr val="accent2"/>
                </a:solidFill>
              </a:rPr>
              <a:t>retarde</a:t>
            </a:r>
            <a:r>
              <a:rPr dirty="0">
                <a:solidFill>
                  <a:schemeClr val="accent2"/>
                </a:solidFill>
              </a:rPr>
              <a:t> de 10 </a:t>
            </a:r>
            <a:r>
              <a:rPr dirty="0" err="1">
                <a:solidFill>
                  <a:schemeClr val="accent2"/>
                </a:solidFill>
              </a:rPr>
              <a:t>ans</a:t>
            </a:r>
            <a:r>
              <a:rPr dirty="0">
                <a:solidFill>
                  <a:schemeClr val="accent2"/>
                </a:solidFill>
              </a:rPr>
              <a:t> </a:t>
            </a:r>
          </a:p>
          <a:p>
            <a:pPr marL="336040" indent="-336040" algn="ctr" defTabSz="448055">
              <a:spcBef>
                <a:spcPts val="900"/>
              </a:spcBef>
              <a:buSzTx/>
              <a:buNone/>
              <a:defRPr sz="3400" b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	</a:t>
            </a:r>
            <a:r>
              <a:rPr dirty="0" err="1"/>
              <a:t>l’entrée</a:t>
            </a:r>
            <a:r>
              <a:rPr dirty="0"/>
              <a:t> </a:t>
            </a:r>
            <a:r>
              <a:rPr dirty="0" err="1"/>
              <a:t>en</a:t>
            </a:r>
            <a:r>
              <a:rPr dirty="0"/>
              <a:t> institution</a:t>
            </a:r>
          </a:p>
        </p:txBody>
      </p:sp>
      <p:sp>
        <p:nvSpPr>
          <p:cNvPr id="153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11604878" y="6414760"/>
            <a:ext cx="181383" cy="24830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4</a:t>
            </a:fld>
            <a:endParaRPr/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PUBLIC CIBLE"/>
          <p:cNvSpPr txBox="1">
            <a:spLocks noGrp="1"/>
          </p:cNvSpPr>
          <p:nvPr>
            <p:ph type="title"/>
          </p:nvPr>
        </p:nvSpPr>
        <p:spPr>
          <a:xfrm>
            <a:off x="3131184" y="395275"/>
            <a:ext cx="6192602" cy="840228"/>
          </a:xfrm>
          <a:prstGeom prst="rect">
            <a:avLst/>
          </a:prstGeom>
        </p:spPr>
        <p:txBody>
          <a:bodyPr/>
          <a:lstStyle>
            <a:lvl1pPr algn="ctr">
              <a:defRPr b="1" u="sng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u="none" dirty="0"/>
              <a:t>POUR QUI ?</a:t>
            </a:r>
          </a:p>
        </p:txBody>
      </p:sp>
      <p:sp>
        <p:nvSpPr>
          <p:cNvPr id="204" name="Personne de 60 ans et plus vivant à domicile sur le territoire de la métropole de Lyon.…"/>
          <p:cNvSpPr txBox="1">
            <a:spLocks noGrp="1"/>
          </p:cNvSpPr>
          <p:nvPr>
            <p:ph type="body" idx="1"/>
          </p:nvPr>
        </p:nvSpPr>
        <p:spPr>
          <a:xfrm>
            <a:off x="611660" y="1138230"/>
            <a:ext cx="11010853" cy="3808047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298322" indent="-298322" algn="ctr" defTabSz="397763">
              <a:spcBef>
                <a:spcPts val="800"/>
              </a:spcBef>
              <a:defRPr sz="2000">
                <a:latin typeface="Arial"/>
                <a:ea typeface="Arial"/>
                <a:cs typeface="Arial"/>
                <a:sym typeface="Arial"/>
              </a:defRPr>
            </a:pPr>
            <a:endParaRPr dirty="0"/>
          </a:p>
          <a:p>
            <a:pPr marL="298322" indent="-298322" algn="ctr" defTabSz="397763">
              <a:spcBef>
                <a:spcPts val="800"/>
              </a:spcBef>
              <a:defRPr sz="2000">
                <a:latin typeface="Arial"/>
                <a:ea typeface="Arial"/>
                <a:cs typeface="Arial"/>
                <a:sym typeface="Arial"/>
              </a:defRPr>
            </a:pPr>
            <a:endParaRPr dirty="0"/>
          </a:p>
          <a:p>
            <a:pPr marL="298322" indent="-298322" algn="ctr" defTabSz="397763">
              <a:spcBef>
                <a:spcPts val="800"/>
              </a:spcBef>
              <a:buSzTx/>
              <a:buNone/>
              <a:defRPr sz="3000">
                <a:latin typeface="Arial"/>
                <a:ea typeface="Arial"/>
                <a:cs typeface="Arial"/>
                <a:sym typeface="Arial"/>
              </a:defRPr>
            </a:pPr>
            <a:r>
              <a:rPr dirty="0" err="1"/>
              <a:t>Personne</a:t>
            </a:r>
            <a:r>
              <a:rPr lang="fr-FR" dirty="0"/>
              <a:t>s</a:t>
            </a:r>
            <a:r>
              <a:rPr dirty="0"/>
              <a:t> de 60 </a:t>
            </a:r>
            <a:r>
              <a:rPr dirty="0" err="1"/>
              <a:t>ans</a:t>
            </a:r>
            <a:r>
              <a:rPr dirty="0"/>
              <a:t> et plus vivant </a:t>
            </a:r>
            <a:r>
              <a:rPr dirty="0" err="1"/>
              <a:t>à</a:t>
            </a:r>
            <a:r>
              <a:rPr dirty="0"/>
              <a:t> domicile </a:t>
            </a:r>
            <a:endParaRPr lang="fr-FR" dirty="0"/>
          </a:p>
          <a:p>
            <a:pPr marL="298322" indent="-298322" algn="ctr" defTabSz="397763">
              <a:spcBef>
                <a:spcPts val="800"/>
              </a:spcBef>
              <a:buSzTx/>
              <a:buNone/>
              <a:defRPr sz="3000"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sur le </a:t>
            </a:r>
            <a:r>
              <a:rPr dirty="0" err="1"/>
              <a:t>territoire</a:t>
            </a:r>
            <a:endParaRPr sz="2000" dirty="0"/>
          </a:p>
          <a:p>
            <a:pPr marL="298322" indent="-298322" algn="ctr" defTabSz="397763">
              <a:spcBef>
                <a:spcPts val="800"/>
              </a:spcBef>
              <a:buSzTx/>
              <a:buNone/>
              <a:defRPr sz="3000"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	</a:t>
            </a:r>
          </a:p>
          <a:p>
            <a:pPr marL="298322" indent="-298322" algn="ctr" defTabSz="397763">
              <a:spcBef>
                <a:spcPts val="800"/>
              </a:spcBef>
              <a:buSzTx/>
              <a:buNone/>
              <a:defRPr sz="3000"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Groupe de </a:t>
            </a:r>
            <a:r>
              <a:rPr lang="fr-FR" dirty="0"/>
              <a:t>10</a:t>
            </a:r>
            <a:r>
              <a:rPr dirty="0"/>
              <a:t> </a:t>
            </a:r>
            <a:r>
              <a:rPr dirty="0" err="1"/>
              <a:t>personnes</a:t>
            </a:r>
            <a:endParaRPr dirty="0"/>
          </a:p>
          <a:p>
            <a:pPr marL="298322" indent="-298322" algn="ctr" defTabSz="397763">
              <a:spcBef>
                <a:spcPts val="800"/>
              </a:spcBef>
              <a:defRPr sz="2000">
                <a:latin typeface="Arial"/>
                <a:ea typeface="Arial"/>
                <a:cs typeface="Arial"/>
                <a:sym typeface="Arial"/>
              </a:defRPr>
            </a:pPr>
            <a:endParaRPr dirty="0"/>
          </a:p>
          <a:p>
            <a:pPr marL="298322" indent="-298322" algn="ctr" defTabSz="397763">
              <a:spcBef>
                <a:spcPts val="800"/>
              </a:spcBef>
              <a:buSzTx/>
              <a:buNone/>
              <a:defRPr sz="2500" b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Une </a:t>
            </a:r>
            <a:r>
              <a:rPr dirty="0" err="1"/>
              <a:t>priorité</a:t>
            </a:r>
            <a:r>
              <a:rPr dirty="0"/>
              <a:t> </a:t>
            </a:r>
            <a:r>
              <a:rPr dirty="0" err="1"/>
              <a:t>est</a:t>
            </a:r>
            <a:r>
              <a:rPr dirty="0"/>
              <a:t> </a:t>
            </a:r>
            <a:r>
              <a:rPr dirty="0" err="1"/>
              <a:t>donnée</a:t>
            </a:r>
            <a:r>
              <a:rPr dirty="0"/>
              <a:t> aux </a:t>
            </a:r>
            <a:r>
              <a:rPr dirty="0" err="1"/>
              <a:t>personnes</a:t>
            </a:r>
            <a:r>
              <a:rPr dirty="0"/>
              <a:t> </a:t>
            </a:r>
            <a:r>
              <a:rPr dirty="0" err="1"/>
              <a:t>présentant</a:t>
            </a:r>
            <a:r>
              <a:rPr dirty="0"/>
              <a:t> </a:t>
            </a:r>
            <a:endParaRPr lang="fr-FR" dirty="0"/>
          </a:p>
          <a:p>
            <a:pPr marL="298322" indent="-298322" algn="ctr" defTabSz="397763">
              <a:spcBef>
                <a:spcPts val="800"/>
              </a:spcBef>
              <a:buSzTx/>
              <a:buNone/>
              <a:defRPr sz="2500" b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des </a:t>
            </a:r>
            <a:r>
              <a:rPr dirty="0" err="1"/>
              <a:t>facteurs</a:t>
            </a:r>
            <a:r>
              <a:rPr dirty="0"/>
              <a:t> de </a:t>
            </a:r>
            <a:r>
              <a:rPr dirty="0" err="1"/>
              <a:t>risques</a:t>
            </a:r>
            <a:r>
              <a:rPr dirty="0"/>
              <a:t>.</a:t>
            </a:r>
          </a:p>
        </p:txBody>
      </p:sp>
      <p:sp>
        <p:nvSpPr>
          <p:cNvPr id="206" name="Facteurs de fragilité selon le CREDOC: 3 critères/8.…"/>
          <p:cNvSpPr txBox="1"/>
          <p:nvPr/>
        </p:nvSpPr>
        <p:spPr>
          <a:xfrm>
            <a:off x="2327798" y="5304837"/>
            <a:ext cx="7425802" cy="7403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normAutofit fontScale="92500"/>
          </a:bodyPr>
          <a:lstStyle/>
          <a:p>
            <a:pPr marL="342900" indent="-342900" defTabSz="457200">
              <a:spcBef>
                <a:spcPts val="1000"/>
              </a:spcBef>
              <a:defRPr sz="24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	</a:t>
            </a:r>
            <a:r>
              <a:rPr dirty="0" err="1"/>
              <a:t>Facteurs</a:t>
            </a:r>
            <a:r>
              <a:rPr dirty="0"/>
              <a:t> de </a:t>
            </a:r>
            <a:r>
              <a:rPr dirty="0" err="1"/>
              <a:t>fragilité</a:t>
            </a:r>
            <a:r>
              <a:rPr dirty="0"/>
              <a:t> </a:t>
            </a:r>
            <a:r>
              <a:rPr lang="fr-FR" dirty="0"/>
              <a:t>étant évalués </a:t>
            </a:r>
            <a:r>
              <a:rPr dirty="0" err="1"/>
              <a:t>selon</a:t>
            </a:r>
            <a:r>
              <a:rPr dirty="0"/>
              <a:t> le CREDOC.</a:t>
            </a:r>
          </a:p>
          <a:p>
            <a:pPr marL="342900" indent="-342900" defTabSz="457200">
              <a:spcBef>
                <a:spcPts val="1000"/>
              </a:spcBef>
              <a:defRPr sz="24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pPr>
            <a:endParaRPr dirty="0"/>
          </a:p>
        </p:txBody>
      </p:sp>
      <p:sp>
        <p:nvSpPr>
          <p:cNvPr id="207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14760"/>
            <a:ext cx="258624" cy="2483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888888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5pPr>
            <a:lvl6pPr marL="0" marR="0" indent="22860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6pPr>
            <a:lvl7pPr marL="0" marR="0" indent="2743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7pPr>
            <a:lvl8pPr marL="0" marR="0" indent="3200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8pPr>
            <a:lvl9pPr marL="0" marR="0" indent="3657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86CB4B4D-7CA3-9044-876B-883B54F8677D}" type="slidenum">
              <a:rPr lang="fr-FR" smtClean="0"/>
              <a:pPr/>
              <a:t>5</a:t>
            </a:fld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Image 7" descr="Image 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868036" y="4478557"/>
            <a:ext cx="2323964" cy="1583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42" name="Image 5" descr="Image 5"/>
          <p:cNvPicPr>
            <a:picLocks noChangeAspect="1"/>
          </p:cNvPicPr>
          <p:nvPr/>
        </p:nvPicPr>
        <p:blipFill>
          <a:blip r:embed="rId3" cstate="print"/>
          <a:srcRect t="2879" r="10087"/>
          <a:stretch>
            <a:fillRect/>
          </a:stretch>
        </p:blipFill>
        <p:spPr>
          <a:xfrm>
            <a:off x="3106050" y="1599099"/>
            <a:ext cx="5979900" cy="4306202"/>
          </a:xfrm>
          <a:prstGeom prst="rect">
            <a:avLst/>
          </a:prstGeom>
          <a:ln w="12700">
            <a:miter lim="400000"/>
          </a:ln>
        </p:spPr>
      </p:pic>
      <p:sp>
        <p:nvSpPr>
          <p:cNvPr id="243" name="ZoneTexte 6"/>
          <p:cNvSpPr txBox="1"/>
          <p:nvPr/>
        </p:nvSpPr>
        <p:spPr>
          <a:xfrm>
            <a:off x="2549714" y="455607"/>
            <a:ext cx="7882682" cy="634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3900" b="1">
                <a:solidFill>
                  <a:srgbClr val="E87F0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    LES ATELIERS ÂGE’ILITÉ</a:t>
            </a:r>
          </a:p>
        </p:txBody>
      </p:sp>
      <p:sp>
        <p:nvSpPr>
          <p:cNvPr id="244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11669953" y="6414760"/>
            <a:ext cx="258625" cy="24830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6</a:t>
            </a:fld>
            <a:endParaRPr/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DEROULEMENT DE L’ACTION"/>
          <p:cNvSpPr txBox="1">
            <a:spLocks noGrp="1"/>
          </p:cNvSpPr>
          <p:nvPr>
            <p:ph type="title"/>
          </p:nvPr>
        </p:nvSpPr>
        <p:spPr>
          <a:xfrm>
            <a:off x="1191695" y="260648"/>
            <a:ext cx="9808610" cy="687828"/>
          </a:xfrm>
          <a:prstGeom prst="rect">
            <a:avLst/>
          </a:prstGeom>
        </p:spPr>
        <p:txBody>
          <a:bodyPr/>
          <a:lstStyle>
            <a:lvl1pPr algn="ctr">
              <a:defRPr sz="3900" b="1" u="sng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u="none" dirty="0"/>
              <a:t>D</a:t>
            </a:r>
            <a:r>
              <a:rPr u="none" cap="all" dirty="0"/>
              <a:t>E</a:t>
            </a:r>
            <a:r>
              <a:rPr u="none" dirty="0"/>
              <a:t>ROULEMENT DE L’ACTION</a:t>
            </a:r>
          </a:p>
        </p:txBody>
      </p:sp>
      <p:sp>
        <p:nvSpPr>
          <p:cNvPr id="249" name="Espace réservé du texte 5"/>
          <p:cNvSpPr txBox="1">
            <a:spLocks noGrp="1"/>
          </p:cNvSpPr>
          <p:nvPr>
            <p:ph type="body" idx="1"/>
          </p:nvPr>
        </p:nvSpPr>
        <p:spPr>
          <a:xfrm>
            <a:off x="1199455" y="948476"/>
            <a:ext cx="9793090" cy="5688634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marL="329184" indent="-329184" algn="ctr" defTabSz="438911">
              <a:lnSpc>
                <a:spcPct val="80000"/>
              </a:lnSpc>
              <a:spcBef>
                <a:spcPts val="900"/>
              </a:spcBef>
              <a:buSzTx/>
              <a:buNone/>
              <a:defRPr sz="2200">
                <a:latin typeface="Arial"/>
                <a:ea typeface="Arial"/>
                <a:cs typeface="Arial"/>
                <a:sym typeface="Arial"/>
              </a:defRPr>
            </a:pPr>
            <a:endParaRPr dirty="0"/>
          </a:p>
          <a:p>
            <a:pPr marL="329184" indent="-329184" algn="ctr" defTabSz="438911">
              <a:lnSpc>
                <a:spcPct val="80000"/>
              </a:lnSpc>
              <a:spcBef>
                <a:spcPts val="900"/>
              </a:spcBef>
              <a:buSzTx/>
              <a:buNone/>
              <a:defRPr sz="2200">
                <a:latin typeface="Arial"/>
                <a:ea typeface="Arial"/>
                <a:cs typeface="Arial"/>
                <a:sym typeface="Arial"/>
              </a:defRPr>
            </a:pPr>
            <a:r>
              <a:rPr lang="fr-FR" dirty="0"/>
              <a:t>8</a:t>
            </a:r>
            <a:r>
              <a:rPr dirty="0"/>
              <a:t> ateliers </a:t>
            </a:r>
            <a:r>
              <a:rPr dirty="0" err="1"/>
              <a:t>feront</a:t>
            </a:r>
            <a:r>
              <a:rPr dirty="0"/>
              <a:t> suite à </a:t>
            </a:r>
            <a:r>
              <a:rPr dirty="0" err="1"/>
              <a:t>cette</a:t>
            </a:r>
            <a:r>
              <a:rPr dirty="0"/>
              <a:t> </a:t>
            </a:r>
            <a:r>
              <a:rPr dirty="0" err="1"/>
              <a:t>conférence</a:t>
            </a:r>
            <a:r>
              <a:rPr lang="fr-FR" dirty="0"/>
              <a:t> </a:t>
            </a:r>
            <a:r>
              <a:rPr dirty="0"/>
              <a:t>:</a:t>
            </a:r>
            <a:r>
              <a:rPr lang="fr-FR" dirty="0"/>
              <a:t> 1 par semaine</a:t>
            </a:r>
            <a:endParaRPr sz="1400" dirty="0"/>
          </a:p>
          <a:p>
            <a:pPr marL="329184" indent="-329184" algn="ctr" defTabSz="438911">
              <a:lnSpc>
                <a:spcPct val="80000"/>
              </a:lnSpc>
              <a:spcBef>
                <a:spcPts val="900"/>
              </a:spcBef>
              <a:buSzTx/>
              <a:buNone/>
              <a:defRPr sz="1400">
                <a:latin typeface="Arial"/>
                <a:ea typeface="Arial"/>
                <a:cs typeface="Arial"/>
                <a:sym typeface="Arial"/>
              </a:defRPr>
            </a:pPr>
            <a:endParaRPr sz="1400" dirty="0"/>
          </a:p>
          <a:p>
            <a:pPr marL="329184" indent="-329184" defTabSz="438911">
              <a:lnSpc>
                <a:spcPct val="160000"/>
              </a:lnSpc>
              <a:spcBef>
                <a:spcPts val="600"/>
              </a:spcBef>
              <a:spcAft>
                <a:spcPts val="600"/>
              </a:spcAft>
              <a:buChar char="➢"/>
              <a:defRPr sz="1600"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 </a:t>
            </a:r>
            <a:r>
              <a:rPr sz="2100" dirty="0"/>
              <a:t>Le 1</a:t>
            </a:r>
            <a:r>
              <a:rPr sz="2100" baseline="29916" dirty="0"/>
              <a:t>er</a:t>
            </a:r>
            <a:r>
              <a:rPr sz="2100" dirty="0"/>
              <a:t> atelier d’1H30 </a:t>
            </a:r>
            <a:r>
              <a:rPr sz="2100" dirty="0" err="1"/>
              <a:t>comporte</a:t>
            </a:r>
            <a:r>
              <a:rPr sz="2100" dirty="0"/>
              <a:t> un </a:t>
            </a:r>
            <a:r>
              <a:rPr sz="2100" dirty="0" err="1"/>
              <a:t>bilan</a:t>
            </a:r>
            <a:r>
              <a:rPr sz="2100" dirty="0"/>
              <a:t> </a:t>
            </a:r>
            <a:r>
              <a:rPr sz="2100" dirty="0" err="1"/>
              <a:t>individuel</a:t>
            </a:r>
            <a:r>
              <a:rPr sz="2100" dirty="0"/>
              <a:t> initial.</a:t>
            </a:r>
            <a:endParaRPr lang="fr-FR" sz="2100" dirty="0"/>
          </a:p>
          <a:p>
            <a:pPr marL="329184" indent="-329184" defTabSz="438911">
              <a:lnSpc>
                <a:spcPct val="160000"/>
              </a:lnSpc>
              <a:spcBef>
                <a:spcPts val="600"/>
              </a:spcBef>
              <a:spcAft>
                <a:spcPts val="600"/>
              </a:spcAft>
              <a:buChar char="➢"/>
              <a:defRPr sz="1600">
                <a:latin typeface="Arial"/>
                <a:ea typeface="Arial"/>
                <a:cs typeface="Arial"/>
                <a:sym typeface="Arial"/>
              </a:defRPr>
            </a:pPr>
            <a:r>
              <a:rPr lang="fr-FR" sz="2000" dirty="0"/>
              <a:t>Du 2ème au 6 </a:t>
            </a:r>
            <a:r>
              <a:rPr lang="fr-FR" sz="2000" dirty="0" err="1"/>
              <a:t>ème</a:t>
            </a:r>
            <a:r>
              <a:rPr lang="fr-FR" sz="2000" dirty="0"/>
              <a:t> atelier: 1 heure d’exercices avec une thématique différente pour chacun des ateliers ( parcours d’équilibre, sensibilité plantaire, transferts et </a:t>
            </a:r>
            <a:r>
              <a:rPr lang="fr-FR" sz="2000" dirty="0" err="1"/>
              <a:t>relevers</a:t>
            </a:r>
            <a:r>
              <a:rPr lang="fr-FR" sz="2000" dirty="0"/>
              <a:t> du sol, coordination cervico-oculaire, jeux de mémoire et coordination  et un atelier Nutrition dans certaines communes… ) </a:t>
            </a:r>
          </a:p>
          <a:p>
            <a:pPr marL="329184" indent="-329184" defTabSz="438911">
              <a:lnSpc>
                <a:spcPct val="160000"/>
              </a:lnSpc>
              <a:spcBef>
                <a:spcPts val="600"/>
              </a:spcBef>
              <a:spcAft>
                <a:spcPts val="600"/>
              </a:spcAft>
              <a:buChar char="➢"/>
              <a:defRPr sz="1600">
                <a:latin typeface="Arial"/>
                <a:ea typeface="Arial"/>
                <a:cs typeface="Arial"/>
                <a:sym typeface="Arial"/>
              </a:defRPr>
            </a:pPr>
            <a:r>
              <a:rPr lang="fr-FR" sz="2000" dirty="0"/>
              <a:t>8 </a:t>
            </a:r>
            <a:r>
              <a:rPr lang="fr-FR" sz="2000" dirty="0" err="1"/>
              <a:t>ème</a:t>
            </a:r>
            <a:r>
              <a:rPr lang="fr-FR" sz="2000" dirty="0"/>
              <a:t> atelier: Bilan final et évaluation de l’action par les participants </a:t>
            </a:r>
            <a:endParaRPr sz="1400" dirty="0"/>
          </a:p>
          <a:p>
            <a:pPr marL="329184" indent="-329184" defTabSz="438911">
              <a:lnSpc>
                <a:spcPct val="160000"/>
              </a:lnSpc>
              <a:spcBef>
                <a:spcPts val="600"/>
              </a:spcBef>
              <a:spcAft>
                <a:spcPts val="600"/>
              </a:spcAft>
              <a:buChar char="➢"/>
              <a:defRPr sz="21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fr-FR" dirty="0"/>
              <a:t>La routine </a:t>
            </a:r>
            <a:r>
              <a:rPr lang="fr-FR" dirty="0" err="1"/>
              <a:t>Âge’ilité</a:t>
            </a:r>
            <a:r>
              <a:rPr lang="fr-FR" dirty="0"/>
              <a:t> : un livret et une vidéo </a:t>
            </a:r>
            <a:r>
              <a:rPr dirty="0" err="1"/>
              <a:t>seront</a:t>
            </a:r>
            <a:r>
              <a:rPr dirty="0"/>
              <a:t> </a:t>
            </a:r>
            <a:r>
              <a:rPr dirty="0" err="1"/>
              <a:t>transmis</a:t>
            </a:r>
            <a:r>
              <a:rPr dirty="0"/>
              <a:t> </a:t>
            </a:r>
            <a:r>
              <a:rPr dirty="0" err="1"/>
              <a:t>à</a:t>
            </a:r>
            <a:r>
              <a:rPr dirty="0"/>
              <a:t> </a:t>
            </a:r>
            <a:r>
              <a:rPr dirty="0" err="1"/>
              <a:t>chacun</a:t>
            </a:r>
            <a:r>
              <a:rPr dirty="0"/>
              <a:t> avec des </a:t>
            </a:r>
            <a:r>
              <a:rPr dirty="0" err="1"/>
              <a:t>exemples</a:t>
            </a:r>
            <a:r>
              <a:rPr dirty="0"/>
              <a:t> </a:t>
            </a:r>
            <a:r>
              <a:rPr dirty="0" err="1"/>
              <a:t>d’exercices</a:t>
            </a:r>
            <a:r>
              <a:rPr dirty="0"/>
              <a:t> </a:t>
            </a:r>
            <a:r>
              <a:rPr dirty="0" err="1"/>
              <a:t>à</a:t>
            </a:r>
            <a:r>
              <a:rPr dirty="0"/>
              <a:t> </a:t>
            </a:r>
            <a:r>
              <a:rPr dirty="0" err="1"/>
              <a:t>réaliser</a:t>
            </a:r>
            <a:r>
              <a:rPr dirty="0"/>
              <a:t>.</a:t>
            </a:r>
            <a:endParaRPr sz="1400" dirty="0"/>
          </a:p>
          <a:p>
            <a:pPr marL="329184" indent="-329184" algn="ctr" defTabSz="438911">
              <a:lnSpc>
                <a:spcPct val="160000"/>
              </a:lnSpc>
              <a:spcBef>
                <a:spcPts val="600"/>
              </a:spcBef>
              <a:spcAft>
                <a:spcPts val="600"/>
              </a:spcAft>
              <a:buSzTx/>
              <a:buNone/>
              <a:defRPr sz="2200"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Inter-séance: les participants </a:t>
            </a:r>
            <a:r>
              <a:rPr dirty="0" err="1"/>
              <a:t>réalisent</a:t>
            </a:r>
            <a:r>
              <a:rPr dirty="0"/>
              <a:t> les </a:t>
            </a:r>
            <a:r>
              <a:rPr dirty="0" err="1"/>
              <a:t>exercices</a:t>
            </a:r>
            <a:endParaRPr dirty="0"/>
          </a:p>
        </p:txBody>
      </p:sp>
      <p:sp>
        <p:nvSpPr>
          <p:cNvPr id="250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14760"/>
            <a:ext cx="258624" cy="2483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888888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5pPr>
            <a:lvl6pPr marL="0" marR="0" indent="22860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6pPr>
            <a:lvl7pPr marL="0" marR="0" indent="2743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7pPr>
            <a:lvl8pPr marL="0" marR="0" indent="3200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8pPr>
            <a:lvl9pPr marL="0" marR="0" indent="3657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86CB4B4D-7CA3-9044-876B-883B54F8677D}" type="slidenum">
              <a:rPr lang="fr-FR" smtClean="0"/>
              <a:pPr/>
              <a:t>7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4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1000"/>
                                        <p:tgtEl>
                                          <p:spTgt spid="24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4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Image 5" descr="Image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27767" y="1796882"/>
            <a:ext cx="7177624" cy="4497436"/>
          </a:xfrm>
          <a:prstGeom prst="rect">
            <a:avLst/>
          </a:prstGeom>
          <a:ln w="12700">
            <a:miter lim="400000"/>
          </a:ln>
        </p:spPr>
      </p:pic>
      <p:sp>
        <p:nvSpPr>
          <p:cNvPr id="256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11489683" y="6414760"/>
            <a:ext cx="258624" cy="24830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8</a:t>
            </a:fld>
            <a:endParaRPr/>
          </a:p>
        </p:txBody>
      </p:sp>
      <p:sp>
        <p:nvSpPr>
          <p:cNvPr id="7" name="ATELIER 8: Bilan final, parcours test et révision des exercices">
            <a:extLst>
              <a:ext uri="{FF2B5EF4-FFF2-40B4-BE49-F238E27FC236}">
                <a16:creationId xmlns:a16="http://schemas.microsoft.com/office/drawing/2014/main" id="{8AAED911-D5BE-0A4B-9841-EB313CE8052B}"/>
              </a:ext>
            </a:extLst>
          </p:cNvPr>
          <p:cNvSpPr txBox="1">
            <a:spLocks/>
          </p:cNvSpPr>
          <p:nvPr/>
        </p:nvSpPr>
        <p:spPr>
          <a:xfrm>
            <a:off x="1393564" y="250284"/>
            <a:ext cx="8910638" cy="12811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>
            <a:lvl1pPr marL="0" marR="0" indent="0" algn="ctr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900" b="1" i="0" u="sng" strike="noStrike" cap="none" spc="0" baseline="0">
                <a:solidFill>
                  <a:srgbClr val="1F497D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9pPr>
          </a:lstStyle>
          <a:p>
            <a:pPr hangingPunct="1"/>
            <a:r>
              <a:rPr lang="fr-FR" u="none" dirty="0"/>
              <a:t>ATELIER N°1: </a:t>
            </a:r>
          </a:p>
          <a:p>
            <a:pPr hangingPunct="1"/>
            <a:r>
              <a:rPr lang="fr-FR" u="none" dirty="0"/>
              <a:t>Bilan initial, parcours test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ATELIER 2: l’équilibre"/>
          <p:cNvSpPr txBox="1">
            <a:spLocks noGrp="1"/>
          </p:cNvSpPr>
          <p:nvPr>
            <p:ph type="title" idx="4294967295"/>
          </p:nvPr>
        </p:nvSpPr>
        <p:spPr>
          <a:xfrm>
            <a:off x="1421726" y="168571"/>
            <a:ext cx="8910639" cy="711201"/>
          </a:xfrm>
          <a:prstGeom prst="rect">
            <a:avLst/>
          </a:prstGeom>
        </p:spPr>
        <p:txBody>
          <a:bodyPr/>
          <a:lstStyle>
            <a:lvl1pPr algn="ctr">
              <a:defRPr b="1" u="sng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u="none" dirty="0"/>
              <a:t>ATELIER N°2: </a:t>
            </a:r>
            <a:r>
              <a:rPr u="none" dirty="0" err="1"/>
              <a:t>l’équilibre</a:t>
            </a:r>
            <a:endParaRPr u="none" dirty="0"/>
          </a:p>
        </p:txBody>
      </p:sp>
      <p:pic>
        <p:nvPicPr>
          <p:cNvPr id="264" name="Picture 3" descr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2256927" y="-6868146"/>
            <a:ext cx="2409538" cy="3600003"/>
          </a:xfrm>
          <a:prstGeom prst="rect">
            <a:avLst/>
          </a:prstGeom>
          <a:ln w="12700">
            <a:miter lim="400000"/>
          </a:ln>
        </p:spPr>
      </p:pic>
      <p:pic>
        <p:nvPicPr>
          <p:cNvPr id="265" name="Picture 5" descr="Picture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23974" y="3143871"/>
            <a:ext cx="2556383" cy="3212978"/>
          </a:xfrm>
          <a:prstGeom prst="rect">
            <a:avLst/>
          </a:prstGeom>
          <a:ln w="12700">
            <a:miter lim="400000"/>
          </a:ln>
        </p:spPr>
      </p:pic>
      <p:pic>
        <p:nvPicPr>
          <p:cNvPr id="266" name="Picture 7" descr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349018" y="3831397"/>
            <a:ext cx="4038015" cy="2271384"/>
          </a:xfrm>
          <a:prstGeom prst="rect">
            <a:avLst/>
          </a:prstGeom>
          <a:ln w="12700">
            <a:miter lim="400000"/>
          </a:ln>
        </p:spPr>
      </p:pic>
      <p:sp>
        <p:nvSpPr>
          <p:cNvPr id="268" name="Ellipse 11"/>
          <p:cNvSpPr/>
          <p:nvPr/>
        </p:nvSpPr>
        <p:spPr>
          <a:xfrm rot="1347856">
            <a:off x="3922458" y="3389372"/>
            <a:ext cx="323721" cy="519347"/>
          </a:xfrm>
          <a:prstGeom prst="ellipse">
            <a:avLst/>
          </a:prstGeom>
          <a:solidFill>
            <a:srgbClr val="F5CBA0"/>
          </a:solidFill>
          <a:ln w="25400">
            <a:solidFill>
              <a:schemeClr val="accent1"/>
            </a:solidFill>
          </a:ln>
          <a:effectLst>
            <a:outerShdw blurRad="38100" dist="25400" dir="5400000" rotWithShape="0">
              <a:srgbClr val="000000">
                <a:alpha val="2500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  <p:pic>
        <p:nvPicPr>
          <p:cNvPr id="269" name="Picture 2" descr="Picture 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0959968">
            <a:off x="1133431" y="1220317"/>
            <a:ext cx="3256752" cy="2173966"/>
          </a:xfrm>
          <a:prstGeom prst="rect">
            <a:avLst/>
          </a:prstGeom>
          <a:ln w="12700">
            <a:miter lim="400000"/>
          </a:ln>
        </p:spPr>
      </p:pic>
      <p:pic>
        <p:nvPicPr>
          <p:cNvPr id="270" name="Picture 6" descr="Picture 6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933254" y="1230167"/>
            <a:ext cx="3621019" cy="2091135"/>
          </a:xfrm>
          <a:prstGeom prst="rect">
            <a:avLst/>
          </a:prstGeom>
          <a:ln w="12700">
            <a:miter lim="400000"/>
          </a:ln>
        </p:spPr>
      </p:pic>
      <p:sp>
        <p:nvSpPr>
          <p:cNvPr id="271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11546014" y="6502967"/>
            <a:ext cx="258625" cy="24830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9</a:t>
            </a:fld>
            <a:endParaRPr/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Thème1">
  <a:themeElements>
    <a:clrScheme name="Personnalisé 4">
      <a:dk1>
        <a:srgbClr val="003C79"/>
      </a:dk1>
      <a:lt1>
        <a:srgbClr val="FFFFFF"/>
      </a:lt1>
      <a:dk2>
        <a:srgbClr val="003C79"/>
      </a:dk2>
      <a:lt2>
        <a:srgbClr val="E7E6E6"/>
      </a:lt2>
      <a:accent1>
        <a:srgbClr val="E87F01"/>
      </a:accent1>
      <a:accent2>
        <a:srgbClr val="E87F0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́sentation3.potx" id="{E2774407-C21A-3447-89C5-84ACFD516332}" vid="{83ED6A88-CA1E-8E48-BDEA-8A922CA92E2C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Thème1</Template>
  <TotalTime>1251</TotalTime>
  <Words>502</Words>
  <Application>Microsoft Macintosh PowerPoint</Application>
  <PresentationFormat>Grand écran</PresentationFormat>
  <Paragraphs>88</Paragraphs>
  <Slides>17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Thème1</vt:lpstr>
      <vt:lpstr>LES RENDEZ-VOUS  « ÂGE’ILITÉ »</vt:lpstr>
      <vt:lpstr>Présentation PowerPoint</vt:lpstr>
      <vt:lpstr>OBJECTIFS  DES RENDEZ-VOUS ÂGE’ILITÉ</vt:lpstr>
      <vt:lpstr>Présentation PowerPoint</vt:lpstr>
      <vt:lpstr>POUR QUI ?</vt:lpstr>
      <vt:lpstr>Présentation PowerPoint</vt:lpstr>
      <vt:lpstr>DEROULEMENT DE L’ACTION</vt:lpstr>
      <vt:lpstr>Présentation PowerPoint</vt:lpstr>
      <vt:lpstr>ATELIER N°2: l’équilibre</vt:lpstr>
      <vt:lpstr>ATELIER N°3: la sensibilité plantaire</vt:lpstr>
      <vt:lpstr>ATELIER N°4: le relever et les transferts</vt:lpstr>
      <vt:lpstr>ATELIER N°5:  Vestibulaire et activités double tâche </vt:lpstr>
      <vt:lpstr>ATELIER N°6: livret des exercices</vt:lpstr>
      <vt:lpstr>ATELIER N°7:  Mémoire et coordination</vt:lpstr>
      <vt:lpstr>ATELIER N°8: Bilan final, parcours test et révision des exercices</vt:lpstr>
      <vt:lpstr>EVALUATION PAR LES PARTICIPANTS</vt:lpstr>
      <vt:lpstr>MODALITES D’INSCRIPTION AUX ATELIERS DES RDV ÂGE’ILITE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Laurence LESTRA</dc:creator>
  <cp:lastModifiedBy>Elodie Pommier</cp:lastModifiedBy>
  <cp:revision>14</cp:revision>
  <dcterms:created xsi:type="dcterms:W3CDTF">2021-09-22T07:05:41Z</dcterms:created>
  <dcterms:modified xsi:type="dcterms:W3CDTF">2023-09-26T14:05:32Z</dcterms:modified>
</cp:coreProperties>
</file>