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906000" type="A4"/>
  <p:notesSz cx="6794500" cy="9931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9A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2188" y="4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3077283"/>
            <a:ext cx="5829300" cy="2123369"/>
          </a:xfrm>
        </p:spPr>
        <p:txBody>
          <a:bodyPr/>
          <a:lstStyle/>
          <a:p>
            <a:r>
              <a:rPr lang="fr-FR"/>
              <a:t>Modifiez le style du titre</a:t>
            </a:r>
          </a:p>
        </p:txBody>
      </p:sp>
      <p:sp>
        <p:nvSpPr>
          <p:cNvPr id="3" name="Sous-titr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71E7285B-F54B-42AC-9C3E-7AA4A16F2AA4}" type="datetimeFigureOut">
              <a:rPr lang="fr-FR" smtClean="0"/>
              <a:t>17/03/2023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458C97-B6EE-45A3-961B-04660311727B}" type="slidenum">
              <a:rPr lang="fr-FR" smtClean="0"/>
              <a:t>‹N°›</a:t>
            </a:fld>
            <a:endParaRPr lang="fr-FR"/>
          </a:p>
        </p:txBody>
      </p:sp>
    </p:spTree>
    <p:extLst>
      <p:ext uri="{BB962C8B-B14F-4D97-AF65-F5344CB8AC3E}">
        <p14:creationId xmlns:p14="http://schemas.microsoft.com/office/powerpoint/2010/main" val="3013102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1E7285B-F54B-42AC-9C3E-7AA4A16F2AA4}" type="datetimeFigureOut">
              <a:rPr lang="fr-FR" smtClean="0"/>
              <a:t>17/03/2023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458C97-B6EE-45A3-961B-04660311727B}" type="slidenum">
              <a:rPr lang="fr-FR" smtClean="0"/>
              <a:t>‹N°›</a:t>
            </a:fld>
            <a:endParaRPr lang="fr-FR"/>
          </a:p>
        </p:txBody>
      </p:sp>
    </p:spTree>
    <p:extLst>
      <p:ext uri="{BB962C8B-B14F-4D97-AF65-F5344CB8AC3E}">
        <p14:creationId xmlns:p14="http://schemas.microsoft.com/office/powerpoint/2010/main" val="1723982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5386387" y="396701"/>
            <a:ext cx="1671638" cy="8452203"/>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371475" y="396701"/>
            <a:ext cx="4900613" cy="8452203"/>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1E7285B-F54B-42AC-9C3E-7AA4A16F2AA4}" type="datetimeFigureOut">
              <a:rPr lang="fr-FR" smtClean="0"/>
              <a:t>17/03/2023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458C97-B6EE-45A3-961B-04660311727B}" type="slidenum">
              <a:rPr lang="fr-FR" smtClean="0"/>
              <a:t>‹N°›</a:t>
            </a:fld>
            <a:endParaRPr lang="fr-FR"/>
          </a:p>
        </p:txBody>
      </p:sp>
    </p:spTree>
    <p:extLst>
      <p:ext uri="{BB962C8B-B14F-4D97-AF65-F5344CB8AC3E}">
        <p14:creationId xmlns:p14="http://schemas.microsoft.com/office/powerpoint/2010/main" val="3300336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1E7285B-F54B-42AC-9C3E-7AA4A16F2AA4}" type="datetimeFigureOut">
              <a:rPr lang="fr-FR" smtClean="0"/>
              <a:t>17/03/2023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458C97-B6EE-45A3-961B-04660311727B}" type="slidenum">
              <a:rPr lang="fr-FR" smtClean="0"/>
              <a:t>‹N°›</a:t>
            </a:fld>
            <a:endParaRPr lang="fr-FR"/>
          </a:p>
        </p:txBody>
      </p:sp>
    </p:spTree>
    <p:extLst>
      <p:ext uri="{BB962C8B-B14F-4D97-AF65-F5344CB8AC3E}">
        <p14:creationId xmlns:p14="http://schemas.microsoft.com/office/powerpoint/2010/main" val="1625141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6365524"/>
            <a:ext cx="5829300" cy="1967442"/>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71E7285B-F54B-42AC-9C3E-7AA4A16F2AA4}" type="datetimeFigureOut">
              <a:rPr lang="fr-FR" smtClean="0"/>
              <a:t>17/03/2023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F458C97-B6EE-45A3-961B-04660311727B}" type="slidenum">
              <a:rPr lang="fr-FR" smtClean="0"/>
              <a:t>‹N°›</a:t>
            </a:fld>
            <a:endParaRPr lang="fr-FR"/>
          </a:p>
        </p:txBody>
      </p:sp>
    </p:spTree>
    <p:extLst>
      <p:ext uri="{BB962C8B-B14F-4D97-AF65-F5344CB8AC3E}">
        <p14:creationId xmlns:p14="http://schemas.microsoft.com/office/powerpoint/2010/main" val="3644757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371475" y="2311402"/>
            <a:ext cx="3286125"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771900" y="2311402"/>
            <a:ext cx="3286125"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71E7285B-F54B-42AC-9C3E-7AA4A16F2AA4}" type="datetimeFigureOut">
              <a:rPr lang="fr-FR" smtClean="0"/>
              <a:t>17/03/2023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458C97-B6EE-45A3-961B-04660311727B}" type="slidenum">
              <a:rPr lang="fr-FR" smtClean="0"/>
              <a:t>‹N°›</a:t>
            </a:fld>
            <a:endParaRPr lang="fr-FR"/>
          </a:p>
        </p:txBody>
      </p:sp>
    </p:spTree>
    <p:extLst>
      <p:ext uri="{BB962C8B-B14F-4D97-AF65-F5344CB8AC3E}">
        <p14:creationId xmlns:p14="http://schemas.microsoft.com/office/powerpoint/2010/main" val="1635533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483769" y="2217385"/>
            <a:ext cx="3031332"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3483769" y="3141486"/>
            <a:ext cx="3031332"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71E7285B-F54B-42AC-9C3E-7AA4A16F2AA4}" type="datetimeFigureOut">
              <a:rPr lang="fr-FR" smtClean="0"/>
              <a:t>17/03/2023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F458C97-B6EE-45A3-961B-04660311727B}" type="slidenum">
              <a:rPr lang="fr-FR" smtClean="0"/>
              <a:t>‹N°›</a:t>
            </a:fld>
            <a:endParaRPr lang="fr-FR"/>
          </a:p>
        </p:txBody>
      </p:sp>
    </p:spTree>
    <p:extLst>
      <p:ext uri="{BB962C8B-B14F-4D97-AF65-F5344CB8AC3E}">
        <p14:creationId xmlns:p14="http://schemas.microsoft.com/office/powerpoint/2010/main" val="1820322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71E7285B-F54B-42AC-9C3E-7AA4A16F2AA4}" type="datetimeFigureOut">
              <a:rPr lang="fr-FR" smtClean="0"/>
              <a:t>17/03/2023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F458C97-B6EE-45A3-961B-04660311727B}" type="slidenum">
              <a:rPr lang="fr-FR" smtClean="0"/>
              <a:t>‹N°›</a:t>
            </a:fld>
            <a:endParaRPr lang="fr-FR"/>
          </a:p>
        </p:txBody>
      </p:sp>
    </p:spTree>
    <p:extLst>
      <p:ext uri="{BB962C8B-B14F-4D97-AF65-F5344CB8AC3E}">
        <p14:creationId xmlns:p14="http://schemas.microsoft.com/office/powerpoint/2010/main" val="2696962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1E7285B-F54B-42AC-9C3E-7AA4A16F2AA4}" type="datetimeFigureOut">
              <a:rPr lang="fr-FR" smtClean="0"/>
              <a:t>17/03/2023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F458C97-B6EE-45A3-961B-04660311727B}" type="slidenum">
              <a:rPr lang="fr-FR" smtClean="0"/>
              <a:t>‹N°›</a:t>
            </a:fld>
            <a:endParaRPr lang="fr-FR"/>
          </a:p>
        </p:txBody>
      </p:sp>
    </p:spTree>
    <p:extLst>
      <p:ext uri="{BB962C8B-B14F-4D97-AF65-F5344CB8AC3E}">
        <p14:creationId xmlns:p14="http://schemas.microsoft.com/office/powerpoint/2010/main" val="1088896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94405"/>
            <a:ext cx="2256235" cy="1678517"/>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2681288" y="394408"/>
            <a:ext cx="3833812"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42900"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71E7285B-F54B-42AC-9C3E-7AA4A16F2AA4}" type="datetimeFigureOut">
              <a:rPr lang="fr-FR" smtClean="0"/>
              <a:t>17/03/2023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458C97-B6EE-45A3-961B-04660311727B}" type="slidenum">
              <a:rPr lang="fr-FR" smtClean="0"/>
              <a:t>‹N°›</a:t>
            </a:fld>
            <a:endParaRPr lang="fr-FR"/>
          </a:p>
        </p:txBody>
      </p:sp>
    </p:spTree>
    <p:extLst>
      <p:ext uri="{BB962C8B-B14F-4D97-AF65-F5344CB8AC3E}">
        <p14:creationId xmlns:p14="http://schemas.microsoft.com/office/powerpoint/2010/main" val="2361692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934200"/>
            <a:ext cx="4114800" cy="818622"/>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71E7285B-F54B-42AC-9C3E-7AA4A16F2AA4}" type="datetimeFigureOut">
              <a:rPr lang="fr-FR" smtClean="0"/>
              <a:t>17/03/2023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F458C97-B6EE-45A3-961B-04660311727B}" type="slidenum">
              <a:rPr lang="fr-FR" smtClean="0"/>
              <a:t>‹N°›</a:t>
            </a:fld>
            <a:endParaRPr lang="fr-FR"/>
          </a:p>
        </p:txBody>
      </p:sp>
    </p:spTree>
    <p:extLst>
      <p:ext uri="{BB962C8B-B14F-4D97-AF65-F5344CB8AC3E}">
        <p14:creationId xmlns:p14="http://schemas.microsoft.com/office/powerpoint/2010/main" val="1672499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42900" y="9181397"/>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71E7285B-F54B-42AC-9C3E-7AA4A16F2AA4}" type="datetimeFigureOut">
              <a:rPr lang="fr-FR" smtClean="0"/>
              <a:t>17/03/2023</a:t>
            </a:fld>
            <a:endParaRPr lang="fr-FR"/>
          </a:p>
        </p:txBody>
      </p:sp>
      <p:sp>
        <p:nvSpPr>
          <p:cNvPr id="5" name="Espace réservé du pied de page 4"/>
          <p:cNvSpPr>
            <a:spLocks noGrp="1"/>
          </p:cNvSpPr>
          <p:nvPr>
            <p:ph type="ftr" sz="quarter" idx="3"/>
          </p:nvPr>
        </p:nvSpPr>
        <p:spPr>
          <a:xfrm>
            <a:off x="2343150" y="9181397"/>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9181397"/>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4F458C97-B6EE-45A3-961B-04660311727B}" type="slidenum">
              <a:rPr lang="fr-FR" smtClean="0"/>
              <a:t>‹N°›</a:t>
            </a:fld>
            <a:endParaRPr lang="fr-FR"/>
          </a:p>
        </p:txBody>
      </p:sp>
    </p:spTree>
    <p:extLst>
      <p:ext uri="{BB962C8B-B14F-4D97-AF65-F5344CB8AC3E}">
        <p14:creationId xmlns:p14="http://schemas.microsoft.com/office/powerpoint/2010/main" val="735057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48680" y="-15552"/>
            <a:ext cx="5829300" cy="1008112"/>
          </a:xfrm>
        </p:spPr>
        <p:txBody>
          <a:bodyPr>
            <a:normAutofit/>
          </a:bodyPr>
          <a:lstStyle/>
          <a:p>
            <a:r>
              <a:rPr lang="fr-FR" sz="1400" b="1" dirty="0">
                <a:latin typeface="Raleway" panose="020B0503030101060003" pitchFamily="34" charset="0"/>
              </a:rPr>
              <a:t>Règlement pour la tombola d</a:t>
            </a:r>
            <a:r>
              <a:rPr lang="fr-FR" sz="1400" b="1" dirty="0" smtClean="0">
                <a:latin typeface="Raleway" panose="020B0503030101060003" pitchFamily="34" charset="0"/>
              </a:rPr>
              <a:t>e Pâques organisée </a:t>
            </a:r>
            <a:r>
              <a:rPr lang="fr-FR" sz="1400" b="1" dirty="0">
                <a:latin typeface="Raleway" panose="020B0503030101060003" pitchFamily="34" charset="0"/>
              </a:rPr>
              <a:t>sur le marché </a:t>
            </a:r>
            <a:r>
              <a:rPr lang="fr-FR" sz="1400" b="1" i="1" dirty="0">
                <a:solidFill>
                  <a:srgbClr val="FF0000"/>
                </a:solidFill>
                <a:latin typeface="Raleway" panose="020B0503030101060003" pitchFamily="34" charset="0"/>
              </a:rPr>
              <a:t/>
            </a:r>
            <a:br>
              <a:rPr lang="fr-FR" sz="1400" b="1" i="1" dirty="0">
                <a:solidFill>
                  <a:srgbClr val="FF0000"/>
                </a:solidFill>
                <a:latin typeface="Raleway" panose="020B0503030101060003" pitchFamily="34" charset="0"/>
              </a:rPr>
            </a:br>
            <a:r>
              <a:rPr lang="fr-FR" sz="1400" b="1" i="1" dirty="0" smtClean="0">
                <a:solidFill>
                  <a:srgbClr val="FF0000"/>
                </a:solidFill>
                <a:latin typeface="Raleway" panose="020B0503030101060003" pitchFamily="34" charset="0"/>
              </a:rPr>
              <a:t>de VERRIERES EN FOREZ</a:t>
            </a:r>
            <a:endParaRPr lang="fr-FR" sz="1400" b="1" i="1" dirty="0">
              <a:solidFill>
                <a:srgbClr val="FF0000"/>
              </a:solidFill>
              <a:latin typeface="Raleway" panose="020B0503030101060003" pitchFamily="34" charset="0"/>
            </a:endParaRPr>
          </a:p>
        </p:txBody>
      </p:sp>
      <p:sp>
        <p:nvSpPr>
          <p:cNvPr id="5" name="ZoneTexte 4"/>
          <p:cNvSpPr txBox="1"/>
          <p:nvPr/>
        </p:nvSpPr>
        <p:spPr>
          <a:xfrm>
            <a:off x="332654" y="7147356"/>
            <a:ext cx="6192688" cy="253916"/>
          </a:xfrm>
          <a:prstGeom prst="rect">
            <a:avLst/>
          </a:prstGeom>
          <a:noFill/>
        </p:spPr>
        <p:txBody>
          <a:bodyPr wrap="square" rtlCol="0">
            <a:spAutoFit/>
          </a:bodyPr>
          <a:lstStyle/>
          <a:p>
            <a:r>
              <a:rPr lang="fr-FR" sz="1050" b="1" dirty="0">
                <a:latin typeface="Raleway" panose="020B0503030101060003" pitchFamily="34" charset="0"/>
              </a:rPr>
              <a:t>4.   Limitation de responsabilité de la société organisatrice</a:t>
            </a:r>
          </a:p>
        </p:txBody>
      </p:sp>
      <p:sp>
        <p:nvSpPr>
          <p:cNvPr id="8" name="Rectangle 7"/>
          <p:cNvSpPr/>
          <p:nvPr/>
        </p:nvSpPr>
        <p:spPr>
          <a:xfrm>
            <a:off x="332656" y="1029871"/>
            <a:ext cx="6192688" cy="261610"/>
          </a:xfrm>
          <a:prstGeom prst="rect">
            <a:avLst/>
          </a:prstGeom>
        </p:spPr>
        <p:txBody>
          <a:bodyPr wrap="square">
            <a:spAutoFit/>
          </a:bodyPr>
          <a:lstStyle/>
          <a:p>
            <a:pPr lvl="0"/>
            <a:r>
              <a:rPr lang="fr-FR" sz="1100" b="1" dirty="0">
                <a:latin typeface="Raleway" panose="020B0503030101060003" pitchFamily="34" charset="0"/>
              </a:rPr>
              <a:t>1.  Descriptif de la tombola et accès à la tombola</a:t>
            </a:r>
          </a:p>
        </p:txBody>
      </p:sp>
      <p:sp>
        <p:nvSpPr>
          <p:cNvPr id="9" name="ZoneTexte 8"/>
          <p:cNvSpPr txBox="1"/>
          <p:nvPr/>
        </p:nvSpPr>
        <p:spPr>
          <a:xfrm>
            <a:off x="332656" y="1215842"/>
            <a:ext cx="6192688" cy="784830"/>
          </a:xfrm>
          <a:prstGeom prst="rect">
            <a:avLst/>
          </a:prstGeom>
          <a:noFill/>
        </p:spPr>
        <p:txBody>
          <a:bodyPr wrap="square" rtlCol="0">
            <a:spAutoFit/>
          </a:bodyPr>
          <a:lstStyle/>
          <a:p>
            <a:pPr algn="just"/>
            <a:r>
              <a:rPr lang="fr-FR" sz="900" dirty="0">
                <a:latin typeface="Raleway Medium" panose="020B0603030101060003" pitchFamily="34" charset="0"/>
              </a:rPr>
              <a:t>La </a:t>
            </a:r>
            <a:r>
              <a:rPr lang="fr-FR" sz="900" dirty="0" smtClean="0">
                <a:latin typeface="Raleway Medium" panose="020B0603030101060003" pitchFamily="34" charset="0"/>
              </a:rPr>
              <a:t>commune verrières en forez, </a:t>
            </a:r>
            <a:r>
              <a:rPr lang="fr-FR" sz="900" dirty="0">
                <a:latin typeface="Raleway Medium" panose="020B0603030101060003" pitchFamily="34" charset="0"/>
              </a:rPr>
              <a:t>ci-après dénommée « les Organisateurs », organise une tombola dans le cadre de l'animation « Pâques au marché » sur le marché.</a:t>
            </a:r>
          </a:p>
          <a:p>
            <a:pPr algn="just"/>
            <a:endParaRPr lang="fr-FR" sz="900" dirty="0">
              <a:latin typeface="Raleway Medium" panose="020B0603030101060003" pitchFamily="34" charset="0"/>
            </a:endParaRPr>
          </a:p>
          <a:p>
            <a:pPr algn="just"/>
            <a:r>
              <a:rPr lang="fr-FR" sz="900" u="sng" dirty="0">
                <a:latin typeface="Raleway Medium" panose="020B0603030101060003" pitchFamily="34" charset="0"/>
              </a:rPr>
              <a:t>Lieu</a:t>
            </a:r>
            <a:r>
              <a:rPr lang="fr-FR" sz="900" dirty="0">
                <a:latin typeface="Raleway Medium" panose="020B0603030101060003" pitchFamily="34" charset="0"/>
              </a:rPr>
              <a:t> : </a:t>
            </a:r>
            <a:r>
              <a:rPr lang="fr-FR" sz="900" b="1" dirty="0" smtClean="0">
                <a:solidFill>
                  <a:srgbClr val="FF0000"/>
                </a:solidFill>
                <a:latin typeface="Raleway Medium" panose="020B0603030101060003" pitchFamily="34" charset="0"/>
              </a:rPr>
              <a:t>Place du marché</a:t>
            </a:r>
            <a:endParaRPr lang="fr-FR" sz="900" b="1" dirty="0">
              <a:solidFill>
                <a:srgbClr val="FF0000"/>
              </a:solidFill>
              <a:latin typeface="Raleway Medium" panose="020B0603030101060003" pitchFamily="34" charset="0"/>
            </a:endParaRPr>
          </a:p>
          <a:p>
            <a:pPr algn="just"/>
            <a:r>
              <a:rPr lang="fr-FR" sz="900" u="sng" dirty="0">
                <a:latin typeface="Raleway Medium" panose="020B0603030101060003" pitchFamily="34" charset="0"/>
              </a:rPr>
              <a:t>Date et horaires </a:t>
            </a:r>
            <a:r>
              <a:rPr lang="fr-FR" sz="900" dirty="0">
                <a:latin typeface="Raleway Medium" panose="020B0603030101060003" pitchFamily="34" charset="0"/>
              </a:rPr>
              <a:t>: </a:t>
            </a:r>
            <a:r>
              <a:rPr lang="fr-FR" sz="900" b="1" dirty="0" smtClean="0">
                <a:solidFill>
                  <a:srgbClr val="FF0000"/>
                </a:solidFill>
                <a:latin typeface="Raleway Medium" panose="020B0603030101060003" pitchFamily="34" charset="0"/>
              </a:rPr>
              <a:t>le 07 avril 2023 de 16h30 à 18h00</a:t>
            </a:r>
            <a:endParaRPr lang="fr-FR" sz="900" b="1" dirty="0">
              <a:solidFill>
                <a:srgbClr val="FF0000"/>
              </a:solidFill>
              <a:latin typeface="Raleway Medium" panose="020B0603030101060003" pitchFamily="34" charset="0"/>
            </a:endParaRPr>
          </a:p>
        </p:txBody>
      </p:sp>
      <p:sp>
        <p:nvSpPr>
          <p:cNvPr id="10" name="Rectangle 9"/>
          <p:cNvSpPr/>
          <p:nvPr/>
        </p:nvSpPr>
        <p:spPr>
          <a:xfrm>
            <a:off x="332656" y="2216696"/>
            <a:ext cx="6192688" cy="261610"/>
          </a:xfrm>
          <a:prstGeom prst="rect">
            <a:avLst/>
          </a:prstGeom>
        </p:spPr>
        <p:txBody>
          <a:bodyPr wrap="square">
            <a:spAutoFit/>
          </a:bodyPr>
          <a:lstStyle/>
          <a:p>
            <a:pPr lvl="0"/>
            <a:r>
              <a:rPr lang="fr-FR" sz="1100" b="1" dirty="0">
                <a:latin typeface="Raleway" panose="020B0503030101060003" pitchFamily="34" charset="0"/>
              </a:rPr>
              <a:t>2.  Participants </a:t>
            </a:r>
          </a:p>
        </p:txBody>
      </p:sp>
      <p:sp>
        <p:nvSpPr>
          <p:cNvPr id="11" name="ZoneTexte 10"/>
          <p:cNvSpPr txBox="1"/>
          <p:nvPr/>
        </p:nvSpPr>
        <p:spPr>
          <a:xfrm>
            <a:off x="332656" y="2406586"/>
            <a:ext cx="6192687" cy="1754326"/>
          </a:xfrm>
          <a:prstGeom prst="rect">
            <a:avLst/>
          </a:prstGeom>
          <a:noFill/>
        </p:spPr>
        <p:txBody>
          <a:bodyPr wrap="square" rtlCol="0">
            <a:spAutoFit/>
          </a:bodyPr>
          <a:lstStyle/>
          <a:p>
            <a:pPr algn="just"/>
            <a:r>
              <a:rPr lang="fr-FR" sz="900" dirty="0">
                <a:latin typeface="Raleway Medium" panose="020B0603030101060003" pitchFamily="34" charset="0"/>
              </a:rPr>
              <a:t>Cette tombola est ouverte gratuitement et sans obligation d’achat à toutes personnes physiques et majeures, résidant en France Métropolitaine, et présente sur le marché concerné le jour de l’animation.</a:t>
            </a:r>
          </a:p>
          <a:p>
            <a:pPr algn="just"/>
            <a:endParaRPr lang="fr-FR" sz="900" dirty="0">
              <a:latin typeface="Raleway Medium" panose="020B0603030101060003" pitchFamily="34" charset="0"/>
            </a:endParaRPr>
          </a:p>
          <a:p>
            <a:pPr algn="just"/>
            <a:r>
              <a:rPr lang="fr-FR" sz="900" dirty="0">
                <a:latin typeface="Raleway Medium" panose="020B0603030101060003" pitchFamily="34" charset="0"/>
              </a:rPr>
              <a:t>Ne peuvent participer à ce jeu-concours : </a:t>
            </a:r>
          </a:p>
          <a:p>
            <a:pPr lvl="0" algn="just"/>
            <a:r>
              <a:rPr lang="fr-FR" sz="900" dirty="0">
                <a:latin typeface="Raleway Medium" panose="020B0603030101060003" pitchFamily="34" charset="0"/>
              </a:rPr>
              <a:t>- les commerçants des marchés concernés</a:t>
            </a:r>
          </a:p>
          <a:p>
            <a:pPr lvl="0" algn="just"/>
            <a:r>
              <a:rPr lang="fr-FR" sz="900" dirty="0">
                <a:latin typeface="Raleway Medium" panose="020B0603030101060003" pitchFamily="34" charset="0"/>
              </a:rPr>
              <a:t>- les personnes salariées, employées ou collaboratrices des Organisateurs</a:t>
            </a:r>
          </a:p>
          <a:p>
            <a:pPr marL="87313" lvl="0" indent="-87313" algn="just">
              <a:buFontTx/>
              <a:buChar char="-"/>
            </a:pPr>
            <a:r>
              <a:rPr lang="fr-FR" sz="900" dirty="0">
                <a:latin typeface="Raleway Medium" panose="020B0603030101060003" pitchFamily="34" charset="0"/>
              </a:rPr>
              <a:t>plus généralement les personnes ayant collaboré à l’organisation de ce jeu</a:t>
            </a:r>
          </a:p>
          <a:p>
            <a:pPr lvl="0" algn="just"/>
            <a:endParaRPr lang="fr-FR" sz="900" dirty="0">
              <a:latin typeface="Raleway Medium" panose="020B0603030101060003" pitchFamily="34" charset="0"/>
            </a:endParaRPr>
          </a:p>
          <a:p>
            <a:pPr algn="just"/>
            <a:r>
              <a:rPr lang="fr-FR" sz="900" dirty="0">
                <a:latin typeface="Raleway Medium" panose="020B0603030101060003" pitchFamily="34" charset="0"/>
              </a:rPr>
              <a:t>Un seul gagnant par foyer (on entend par « foyer » les personnes du même nom vivant à la même adresse) sera accepté. La participation à cette tombola implique l’acceptation sans réserve du présent règlement dans son intégralité ainsi que des lois, règlements et autres textes applicables en France. Toute fraude aux dispositions ci-dessus énoncées entraîne l’invalidation du candidat. Les participants renoncent à toute contestation. </a:t>
            </a:r>
          </a:p>
        </p:txBody>
      </p:sp>
      <p:sp>
        <p:nvSpPr>
          <p:cNvPr id="12" name="Rectangle 11"/>
          <p:cNvSpPr/>
          <p:nvPr/>
        </p:nvSpPr>
        <p:spPr>
          <a:xfrm>
            <a:off x="332655" y="4376936"/>
            <a:ext cx="6192687" cy="261610"/>
          </a:xfrm>
          <a:prstGeom prst="rect">
            <a:avLst/>
          </a:prstGeom>
        </p:spPr>
        <p:txBody>
          <a:bodyPr wrap="square">
            <a:spAutoFit/>
          </a:bodyPr>
          <a:lstStyle/>
          <a:p>
            <a:pPr lvl="0"/>
            <a:r>
              <a:rPr lang="fr-FR" sz="1100" b="1" dirty="0">
                <a:latin typeface="Raleway" panose="020B0503030101060003" pitchFamily="34" charset="0"/>
              </a:rPr>
              <a:t>3.  Déroulement de la tombola, lots et désignation des gagnants</a:t>
            </a:r>
          </a:p>
        </p:txBody>
      </p:sp>
      <p:sp>
        <p:nvSpPr>
          <p:cNvPr id="13" name="ZoneTexte 12"/>
          <p:cNvSpPr txBox="1"/>
          <p:nvPr/>
        </p:nvSpPr>
        <p:spPr>
          <a:xfrm>
            <a:off x="332654" y="4549983"/>
            <a:ext cx="6192690" cy="2723823"/>
          </a:xfrm>
          <a:prstGeom prst="rect">
            <a:avLst/>
          </a:prstGeom>
          <a:noFill/>
        </p:spPr>
        <p:txBody>
          <a:bodyPr wrap="square" rtlCol="0">
            <a:spAutoFit/>
          </a:bodyPr>
          <a:lstStyle/>
          <a:p>
            <a:pPr algn="just"/>
            <a:r>
              <a:rPr lang="fr-FR" sz="900" dirty="0">
                <a:latin typeface="Raleway Medium" panose="020B0603030101060003" pitchFamily="34" charset="0"/>
              </a:rPr>
              <a:t>Pour concourir, les participants complètent sur place un bulletin de participation et le déposent dans l’urne prévue à cet effet sur le marché.</a:t>
            </a:r>
            <a:r>
              <a:rPr lang="fr-FR" sz="900" dirty="0">
                <a:solidFill>
                  <a:srgbClr val="F89A36"/>
                </a:solidFill>
                <a:latin typeface="Raleway Medium" panose="020B0603030101060003" pitchFamily="34" charset="0"/>
              </a:rPr>
              <a:t> </a:t>
            </a:r>
            <a:r>
              <a:rPr lang="fr-FR" sz="900" dirty="0">
                <a:latin typeface="Raleway Medium" panose="020B0603030101060003" pitchFamily="34" charset="0"/>
              </a:rPr>
              <a:t>Les bulletins incomplets, illisibles ou comportant des erreurs ne seront pas pris en considération.</a:t>
            </a:r>
          </a:p>
          <a:p>
            <a:pPr algn="just"/>
            <a:r>
              <a:rPr lang="fr-FR" sz="900" dirty="0">
                <a:latin typeface="Raleway Medium" panose="020B0603030101060003" pitchFamily="34" charset="0"/>
              </a:rPr>
              <a:t> </a:t>
            </a:r>
          </a:p>
          <a:p>
            <a:pPr algn="just"/>
            <a:r>
              <a:rPr lang="fr-FR" sz="900" dirty="0">
                <a:latin typeface="Raleway Medium" panose="020B0603030101060003" pitchFamily="34" charset="0"/>
              </a:rPr>
              <a:t>La tombola commencera </a:t>
            </a:r>
            <a:r>
              <a:rPr lang="fr-FR" sz="900" b="1" dirty="0" smtClean="0">
                <a:solidFill>
                  <a:srgbClr val="FF0000"/>
                </a:solidFill>
                <a:latin typeface="Raleway Medium" panose="020B0603030101060003" pitchFamily="34" charset="0"/>
              </a:rPr>
              <a:t>à 16h30 </a:t>
            </a:r>
            <a:r>
              <a:rPr lang="fr-FR" sz="900" dirty="0" smtClean="0">
                <a:latin typeface="Raleway Medium" panose="020B0603030101060003" pitchFamily="34" charset="0"/>
              </a:rPr>
              <a:t>et </a:t>
            </a:r>
            <a:r>
              <a:rPr lang="fr-FR" sz="900" dirty="0">
                <a:latin typeface="Raleway Medium" panose="020B0603030101060003" pitchFamily="34" charset="0"/>
              </a:rPr>
              <a:t>se terminera </a:t>
            </a:r>
            <a:r>
              <a:rPr lang="fr-FR" sz="900" dirty="0" smtClean="0">
                <a:latin typeface="Raleway Medium" panose="020B0603030101060003" pitchFamily="34" charset="0"/>
              </a:rPr>
              <a:t>à</a:t>
            </a:r>
            <a:r>
              <a:rPr lang="fr-FR" sz="900" dirty="0" smtClean="0">
                <a:solidFill>
                  <a:srgbClr val="FF0000"/>
                </a:solidFill>
                <a:latin typeface="Raleway Medium" panose="020B0603030101060003" pitchFamily="34" charset="0"/>
              </a:rPr>
              <a:t> 18h00</a:t>
            </a:r>
            <a:r>
              <a:rPr lang="fr-FR" sz="900" dirty="0" smtClean="0">
                <a:latin typeface="Raleway Medium" panose="020B0603030101060003" pitchFamily="34" charset="0"/>
              </a:rPr>
              <a:t>. </a:t>
            </a:r>
            <a:r>
              <a:rPr lang="fr-FR" sz="900" dirty="0">
                <a:latin typeface="Raleway Medium" panose="020B0603030101060003" pitchFamily="34" charset="0"/>
              </a:rPr>
              <a:t>Un ou plusieurs tirages au sort seront effectués (selon le nombre de paniers </a:t>
            </a:r>
            <a:r>
              <a:rPr lang="fr-FR" sz="900" dirty="0" smtClean="0">
                <a:latin typeface="Raleway Medium" panose="020B0603030101060003" pitchFamily="34" charset="0"/>
              </a:rPr>
              <a:t>garnis/bons d’achat </a:t>
            </a:r>
            <a:r>
              <a:rPr lang="fr-FR" sz="900" dirty="0">
                <a:latin typeface="Raleway Medium" panose="020B0603030101060003" pitchFamily="34" charset="0"/>
              </a:rPr>
              <a:t>à gagner) par les </a:t>
            </a:r>
            <a:r>
              <a:rPr lang="fr-FR" sz="900" dirty="0" smtClean="0">
                <a:latin typeface="Raleway Medium" panose="020B0603030101060003" pitchFamily="34" charset="0"/>
              </a:rPr>
              <a:t>Organisateurs</a:t>
            </a:r>
            <a:r>
              <a:rPr lang="fr-FR" sz="900" dirty="0">
                <a:latin typeface="Raleway Medium" panose="020B0603030101060003" pitchFamily="34" charset="0"/>
              </a:rPr>
              <a:t> </a:t>
            </a:r>
            <a:r>
              <a:rPr lang="fr-FR" sz="900" dirty="0" smtClean="0">
                <a:latin typeface="Raleway Medium" panose="020B0603030101060003" pitchFamily="34" charset="0"/>
              </a:rPr>
              <a:t>en fin d’après midi</a:t>
            </a:r>
            <a:r>
              <a:rPr lang="fr-FR" sz="900" dirty="0" smtClean="0">
                <a:latin typeface="Raleway Medium" panose="020B0603030101060003" pitchFamily="34" charset="0"/>
              </a:rPr>
              <a:t>. </a:t>
            </a:r>
            <a:r>
              <a:rPr lang="fr-FR" sz="900" dirty="0">
                <a:latin typeface="Raleway Medium" panose="020B0603030101060003" pitchFamily="34" charset="0"/>
              </a:rPr>
              <a:t>Le/les gagnants seront appelés par </a:t>
            </a:r>
            <a:r>
              <a:rPr lang="fr-FR" sz="900" dirty="0" smtClean="0">
                <a:latin typeface="Raleway Medium" panose="020B0603030101060003" pitchFamily="34" charset="0"/>
              </a:rPr>
              <a:t>téléphone ou au micro </a:t>
            </a:r>
            <a:r>
              <a:rPr lang="fr-FR" sz="900" dirty="0">
                <a:latin typeface="Raleway Medium" panose="020B0603030101060003" pitchFamily="34" charset="0"/>
              </a:rPr>
              <a:t>et devront venir chercher leur lot dans les 5 minutes qui suivent l’appel. Si les gagnants appelés ne peuvent pas venir récupérer leur lot les Organisateurs effectueront un nouveau tirage au sort.</a:t>
            </a:r>
          </a:p>
          <a:p>
            <a:pPr algn="just"/>
            <a:endParaRPr lang="fr-FR" sz="900" dirty="0">
              <a:latin typeface="Raleway Medium" panose="020B0603030101060003" pitchFamily="34" charset="0"/>
            </a:endParaRPr>
          </a:p>
          <a:p>
            <a:pPr algn="just"/>
            <a:r>
              <a:rPr lang="fr-FR" sz="900" dirty="0">
                <a:latin typeface="Raleway Medium" panose="020B0603030101060003" pitchFamily="34" charset="0"/>
              </a:rPr>
              <a:t>Les participants autorisent les Organisateurs à utiliser à des fins promotionnelles ou publicitaires liées à ce jeu-concours, leurs nom et prénom sur tout support et dans le monde entier, sans que cette autorisation ne puisse ouvrir d’autres droits que celui de recevoir les lots gagnés.</a:t>
            </a:r>
          </a:p>
          <a:p>
            <a:pPr algn="just"/>
            <a:endParaRPr lang="fr-FR" sz="900" dirty="0">
              <a:latin typeface="Raleway Medium" panose="020B0603030101060003" pitchFamily="34" charset="0"/>
            </a:endParaRPr>
          </a:p>
          <a:p>
            <a:pPr algn="just"/>
            <a:r>
              <a:rPr lang="fr-FR" sz="900" dirty="0">
                <a:latin typeface="Raleway Medium" panose="020B0603030101060003" pitchFamily="34" charset="0"/>
              </a:rPr>
              <a:t> Les heures de tirage au sort seront définis et indiqués sur le stand du marché en fonction des lots à gagner</a:t>
            </a:r>
          </a:p>
          <a:p>
            <a:pPr algn="just"/>
            <a:endParaRPr lang="fr-FR" sz="900" dirty="0">
              <a:latin typeface="Raleway Medium" panose="020B0603030101060003" pitchFamily="34" charset="0"/>
            </a:endParaRPr>
          </a:p>
          <a:p>
            <a:pPr algn="just"/>
            <a:r>
              <a:rPr lang="fr-FR" sz="900" dirty="0">
                <a:latin typeface="Raleway Medium" panose="020B0603030101060003" pitchFamily="34" charset="0"/>
              </a:rPr>
              <a:t>Les lots gagnés ne peuvent donner lieu à aucune contrepartie d’aucune sorte de la part du gagnant. Ils ne pourront être ni remboursés, ni échangés, ni faire l’objet d’une contrepartie pécuniaire.</a:t>
            </a:r>
          </a:p>
        </p:txBody>
      </p:sp>
      <p:sp>
        <p:nvSpPr>
          <p:cNvPr id="3" name="Rectangle 2"/>
          <p:cNvSpPr/>
          <p:nvPr/>
        </p:nvSpPr>
        <p:spPr>
          <a:xfrm>
            <a:off x="332654" y="7331005"/>
            <a:ext cx="6192688" cy="646331"/>
          </a:xfrm>
          <a:prstGeom prst="rect">
            <a:avLst/>
          </a:prstGeom>
        </p:spPr>
        <p:txBody>
          <a:bodyPr wrap="square">
            <a:spAutoFit/>
          </a:bodyPr>
          <a:lstStyle/>
          <a:p>
            <a:pPr algn="just"/>
            <a:r>
              <a:rPr lang="fr-FR" sz="900" dirty="0">
                <a:latin typeface="Raleway Medium" panose="020B0603030101060003" pitchFamily="34" charset="0"/>
              </a:rPr>
              <a:t>La responsabilité des Organisateurs, au titre des gains offerts, est expressément limitée à la description de ces gains au sein du présent règlement, à l’exclusion de toute autre responsabilité quelle qu’elle soit. La responsabilité des Organisateurs ne saurait être encourue, d’une façon générale, en cas de force majeure ou cas fortuit indépendant de sa volonté. </a:t>
            </a:r>
          </a:p>
        </p:txBody>
      </p:sp>
      <p:sp>
        <p:nvSpPr>
          <p:cNvPr id="14" name="ZoneTexte 13"/>
          <p:cNvSpPr txBox="1"/>
          <p:nvPr/>
        </p:nvSpPr>
        <p:spPr>
          <a:xfrm>
            <a:off x="332654" y="8155468"/>
            <a:ext cx="6192688" cy="253916"/>
          </a:xfrm>
          <a:prstGeom prst="rect">
            <a:avLst/>
          </a:prstGeom>
          <a:noFill/>
        </p:spPr>
        <p:txBody>
          <a:bodyPr wrap="square" rtlCol="0">
            <a:spAutoFit/>
          </a:bodyPr>
          <a:lstStyle/>
          <a:p>
            <a:pPr lvl="0"/>
            <a:r>
              <a:rPr lang="fr-FR" sz="1050" b="1" dirty="0">
                <a:latin typeface="Raleway" panose="020B0503030101060003" pitchFamily="34" charset="0"/>
              </a:rPr>
              <a:t>5. Loi informatique et liberté</a:t>
            </a:r>
          </a:p>
        </p:txBody>
      </p:sp>
      <p:sp>
        <p:nvSpPr>
          <p:cNvPr id="4" name="Rectangle 3"/>
          <p:cNvSpPr/>
          <p:nvPr/>
        </p:nvSpPr>
        <p:spPr>
          <a:xfrm>
            <a:off x="332654" y="8339117"/>
            <a:ext cx="6192688" cy="646331"/>
          </a:xfrm>
          <a:prstGeom prst="rect">
            <a:avLst/>
          </a:prstGeom>
        </p:spPr>
        <p:txBody>
          <a:bodyPr wrap="square">
            <a:spAutoFit/>
          </a:bodyPr>
          <a:lstStyle/>
          <a:p>
            <a:pPr algn="just"/>
            <a:r>
              <a:rPr lang="fr-FR" sz="900" dirty="0">
                <a:latin typeface="Raleway Medium" panose="020B0603030101060003" pitchFamily="34" charset="0"/>
              </a:rPr>
              <a:t>Conformément aux dispositions légales en matière de protection des données personnelles, et notamment à l’article 34 de la Loi Informatique et Libertés du 6 janvier 1978, chaque participant dispose d’un droit d’accès, de modification, de rectification et de suppression des données nominatives le concernant qu’il peut exercer auprès de : Mairie de </a:t>
            </a:r>
            <a:r>
              <a:rPr lang="fr-FR" sz="900" b="1" dirty="0" smtClean="0">
                <a:solidFill>
                  <a:srgbClr val="FF0000"/>
                </a:solidFill>
                <a:latin typeface="Raleway Medium" panose="020B0603030101060003" pitchFamily="34" charset="0"/>
              </a:rPr>
              <a:t>Verrières en forez.</a:t>
            </a:r>
            <a:endParaRPr lang="fr-FR" sz="900" b="1" dirty="0">
              <a:solidFill>
                <a:srgbClr val="FF0000"/>
              </a:solidFill>
              <a:latin typeface="Raleway Medium" panose="020B0603030101060003" pitchFamily="34" charset="0"/>
            </a:endParaRPr>
          </a:p>
        </p:txBody>
      </p:sp>
    </p:spTree>
    <p:extLst>
      <p:ext uri="{BB962C8B-B14F-4D97-AF65-F5344CB8AC3E}">
        <p14:creationId xmlns:p14="http://schemas.microsoft.com/office/powerpoint/2010/main" val="368044751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229</TotalTime>
  <Words>292</Words>
  <Application>Microsoft Office PowerPoint</Application>
  <PresentationFormat>Format A4 (210 x 297 mm)</PresentationFormat>
  <Paragraphs>29</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Raleway</vt:lpstr>
      <vt:lpstr>Raleway Medium</vt:lpstr>
      <vt:lpstr>Thème Office</vt:lpstr>
      <vt:lpstr>Règlement pour la tombola de Pâques organisée sur le marché  de VERRIERES EN FOREZ</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Règlement pour la tombola organisée pour la Fête des Parents  sur le marché couvert de Villefranche-sur Saône  le dimanche 5 juin 2016</dc:title>
  <dc:creator>Admin</dc:creator>
  <cp:lastModifiedBy>Mairie VERRIERES EN FOREZ</cp:lastModifiedBy>
  <cp:revision>28</cp:revision>
  <cp:lastPrinted>2016-06-03T11:00:36Z</cp:lastPrinted>
  <dcterms:created xsi:type="dcterms:W3CDTF">2016-05-30T14:06:17Z</dcterms:created>
  <dcterms:modified xsi:type="dcterms:W3CDTF">2023-03-17T09:50:31Z</dcterms:modified>
</cp:coreProperties>
</file>